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s/slide6.xml" ContentType="application/vnd.openxmlformats-officedocument.presentationml.slide+xml"/>
  <Override PartName="/ppt/notesSlides/notesSlide17.xml" ContentType="application/vnd.openxmlformats-officedocument.presentationml.notes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notesSlides/notesSlide6.xml" ContentType="application/vnd.openxmlformats-officedocument.presentationml.notesSlide+xml"/>
  <Override PartName="/ppt/notesSlides/notesSlide21.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60"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p="http://schemas.openxmlformats.org/presentationml/2006/main" xmlns:mv="urn:schemas-microsoft-com:mac:vml" xmlns:mc="http://schemas.openxmlformats.org/markup-compatibility/2006" xmlns:r="http://schemas.openxmlformats.org/officeDocument/2006/relationships" xmlns:a="http://schemas.openxmlformats.org/drawingml/2006/main" xmlns="">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C4182FC3-706F-401E-87DA-094FFA4B29F5}">
  <a:tblStyle styleId="{C4182FC3-706F-401E-87DA-094FFA4B29F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showComments="0">
  <p:normalViewPr>
    <p:restoredLeft sz="15620"/>
    <p:restoredTop sz="94660"/>
  </p:normalViewPr>
  <p:slideViewPr>
    <p:cSldViewPr snapToGrid="0">
      <p:cViewPr varScale="1">
        <p:scale>
          <a:sx n="117" d="100"/>
          <a:sy n="117" d="100"/>
        </p:scale>
        <p:origin x="-96" y="-416"/>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pPr marL="0" marR="0" lvl="0" indent="0" algn="r" rtl="0">
                <a:spcBef>
                  <a:spcPts val="0"/>
                </a:spcBef>
                <a:spcAft>
                  <a:spcPts val="0"/>
                </a:spcAft>
                <a:buNone/>
              </a:p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0"/>
        <p:cNvGrpSpPr/>
        <p:nvPr/>
      </p:nvGrpSpPr>
      <p:grpSpPr>
        <a:xfrm>
          <a:off x="0" y="0"/>
          <a:ext cx="0" cy="0"/>
          <a:chOff x="0" y="0"/>
          <a:chExt cx="0" cy="0"/>
        </a:xfrm>
      </p:grpSpPr>
      <p:sp>
        <p:nvSpPr>
          <p:cNvPr id="61" name="Google Shape;61;g5ca5a358b9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5ca5a358b9_0_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0"/>
        <p:cNvGrpSpPr/>
        <p:nvPr/>
      </p:nvGrpSpPr>
      <p:grpSpPr>
        <a:xfrm>
          <a:off x="0" y="0"/>
          <a:ext cx="0" cy="0"/>
          <a:chOff x="0" y="0"/>
          <a:chExt cx="0" cy="0"/>
        </a:xfrm>
      </p:grpSpPr>
      <p:sp>
        <p:nvSpPr>
          <p:cNvPr id="131" name="Google Shape;13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Extreme close up</a:t>
            </a:r>
            <a:endParaRPr/>
          </a:p>
          <a:p>
            <a:pPr marL="0" lvl="0" indent="0" algn="l" rtl="0">
              <a:spcBef>
                <a:spcPts val="360"/>
              </a:spcBef>
              <a:spcAft>
                <a:spcPts val="0"/>
              </a:spcAft>
              <a:buNone/>
            </a:pPr>
            <a:r>
              <a:rPr lang="en-GB" sz="1200">
                <a:solidFill>
                  <a:schemeClr val="dk1"/>
                </a:solidFill>
                <a:latin typeface="Calibri"/>
                <a:ea typeface="Calibri"/>
                <a:cs typeface="Calibri"/>
                <a:sym typeface="Calibri"/>
              </a:rPr>
              <a:t>The audience can only focus on one small part of the subject. It is often used to indicate something important.  Sometimes - it can make the audience feel trapped or claustrophobic.  It can smaller object seem large.</a:t>
            </a:r>
            <a:endParaRPr/>
          </a:p>
          <a:p>
            <a:pPr marL="0" lvl="0" indent="0" algn="l" rtl="0">
              <a:spcBef>
                <a:spcPts val="360"/>
              </a:spcBef>
              <a:spcAft>
                <a:spcPts val="0"/>
              </a:spcAft>
              <a:buNone/>
            </a:pPr>
            <a:endParaRPr/>
          </a:p>
        </p:txBody>
      </p:sp>
      <p:sp>
        <p:nvSpPr>
          <p:cNvPr id="133" name="Google Shape;133;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8"/>
        <p:cNvGrpSpPr/>
        <p:nvPr/>
      </p:nvGrpSpPr>
      <p:grpSpPr>
        <a:xfrm>
          <a:off x="0" y="0"/>
          <a:ext cx="0" cy="0"/>
          <a:chOff x="0" y="0"/>
          <a:chExt cx="0" cy="0"/>
        </a:xfrm>
      </p:grpSpPr>
      <p:sp>
        <p:nvSpPr>
          <p:cNvPr id="139" name="Google Shape;13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Low angle/worm’s eye</a:t>
            </a:r>
            <a:endParaRPr/>
          </a:p>
          <a:p>
            <a:pPr marL="0" lvl="0" indent="0" algn="l" rtl="0">
              <a:spcBef>
                <a:spcPts val="360"/>
              </a:spcBef>
              <a:spcAft>
                <a:spcPts val="0"/>
              </a:spcAft>
              <a:buNone/>
            </a:pPr>
            <a:r>
              <a:rPr lang="en-GB" sz="1200">
                <a:solidFill>
                  <a:schemeClr val="dk1"/>
                </a:solidFill>
                <a:latin typeface="Calibri"/>
                <a:ea typeface="Calibri"/>
                <a:cs typeface="Calibri"/>
                <a:sym typeface="Calibri"/>
              </a:rPr>
              <a:t>The audience is made to feel small and weak.  They can sometimes feel threatened.  Sometimes it’s just a fun angle</a:t>
            </a:r>
            <a:endParaRPr/>
          </a:p>
          <a:p>
            <a:pPr marL="0" lvl="0" indent="0" algn="l" rtl="0">
              <a:spcBef>
                <a:spcPts val="360"/>
              </a:spcBef>
              <a:spcAft>
                <a:spcPts val="0"/>
              </a:spcAft>
              <a:buNone/>
            </a:pPr>
            <a:endParaRPr/>
          </a:p>
        </p:txBody>
      </p:sp>
      <p:sp>
        <p:nvSpPr>
          <p:cNvPr id="141" name="Google Shape;141;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7"/>
        <p:cNvGrpSpPr/>
        <p:nvPr/>
      </p:nvGrpSpPr>
      <p:grpSpPr>
        <a:xfrm>
          <a:off x="0" y="0"/>
          <a:ext cx="0" cy="0"/>
          <a:chOff x="0" y="0"/>
          <a:chExt cx="0" cy="0"/>
        </a:xfrm>
      </p:grpSpPr>
      <p:sp>
        <p:nvSpPr>
          <p:cNvPr id="148" name="Google Shape;148;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9" name="Google Shape;14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5"/>
        <p:cNvGrpSpPr/>
        <p:nvPr/>
      </p:nvGrpSpPr>
      <p:grpSpPr>
        <a:xfrm>
          <a:off x="0" y="0"/>
          <a:ext cx="0" cy="0"/>
          <a:chOff x="0" y="0"/>
          <a:chExt cx="0" cy="0"/>
        </a:xfrm>
      </p:grpSpPr>
      <p:sp>
        <p:nvSpPr>
          <p:cNvPr id="156" name="Google Shape;156;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7" name="Google Shape;15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3"/>
        <p:cNvGrpSpPr/>
        <p:nvPr/>
      </p:nvGrpSpPr>
      <p:grpSpPr>
        <a:xfrm>
          <a:off x="0" y="0"/>
          <a:ext cx="0" cy="0"/>
          <a:chOff x="0" y="0"/>
          <a:chExt cx="0" cy="0"/>
        </a:xfrm>
      </p:grpSpPr>
      <p:sp>
        <p:nvSpPr>
          <p:cNvPr id="164" name="Google Shape;16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Over the shoulder</a:t>
            </a:r>
            <a:endParaRPr/>
          </a:p>
          <a:p>
            <a:pPr marL="0" lvl="0" indent="0" algn="l" rtl="0">
              <a:spcBef>
                <a:spcPts val="360"/>
              </a:spcBef>
              <a:spcAft>
                <a:spcPts val="0"/>
              </a:spcAft>
              <a:buNone/>
            </a:pPr>
            <a:r>
              <a:rPr lang="en-GB" sz="1200">
                <a:solidFill>
                  <a:schemeClr val="dk1"/>
                </a:solidFill>
                <a:latin typeface="Calibri"/>
                <a:ea typeface="Calibri"/>
                <a:cs typeface="Calibri"/>
                <a:sym typeface="Calibri"/>
              </a:rPr>
              <a:t>This shot is often used in dialogue shots so that we can see both characters but can focus on the face of one of them.  Sometimes we feel as if we are in the scene with the characters.</a:t>
            </a:r>
            <a:endParaRPr/>
          </a:p>
          <a:p>
            <a:pPr marL="0" lvl="0" indent="0" algn="l" rtl="0">
              <a:spcBef>
                <a:spcPts val="360"/>
              </a:spcBef>
              <a:spcAft>
                <a:spcPts val="0"/>
              </a:spcAft>
              <a:buNone/>
            </a:pPr>
            <a:endParaRPr/>
          </a:p>
        </p:txBody>
      </p:sp>
      <p:sp>
        <p:nvSpPr>
          <p:cNvPr id="166" name="Google Shape;166;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1"/>
        <p:cNvGrpSpPr/>
        <p:nvPr/>
      </p:nvGrpSpPr>
      <p:grpSpPr>
        <a:xfrm>
          <a:off x="0" y="0"/>
          <a:ext cx="0" cy="0"/>
          <a:chOff x="0" y="0"/>
          <a:chExt cx="0" cy="0"/>
        </a:xfrm>
      </p:grpSpPr>
      <p:sp>
        <p:nvSpPr>
          <p:cNvPr id="172" name="Google Shape;17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Two shot</a:t>
            </a:r>
            <a:endParaRPr/>
          </a:p>
          <a:p>
            <a:pPr marL="0" lvl="0" indent="0" algn="l" rtl="0">
              <a:spcBef>
                <a:spcPts val="360"/>
              </a:spcBef>
              <a:spcAft>
                <a:spcPts val="0"/>
              </a:spcAft>
              <a:buNone/>
            </a:pPr>
            <a:r>
              <a:rPr lang="en-GB" sz="1200">
                <a:solidFill>
                  <a:schemeClr val="dk1"/>
                </a:solidFill>
                <a:latin typeface="Calibri"/>
                <a:ea typeface="Calibri"/>
                <a:cs typeface="Calibri"/>
                <a:sym typeface="Calibri"/>
              </a:rPr>
              <a:t>This shots helps the audience to see the relationship between two characters.</a:t>
            </a:r>
            <a:endParaRPr/>
          </a:p>
          <a:p>
            <a:pPr marL="0" lvl="0" indent="0" algn="l" rtl="0">
              <a:spcBef>
                <a:spcPts val="360"/>
              </a:spcBef>
              <a:spcAft>
                <a:spcPts val="0"/>
              </a:spcAft>
              <a:buNone/>
            </a:pPr>
            <a:endParaRPr/>
          </a:p>
        </p:txBody>
      </p:sp>
      <p:sp>
        <p:nvSpPr>
          <p:cNvPr id="174" name="Google Shape;174;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0"/>
        <p:cNvGrpSpPr/>
        <p:nvPr/>
      </p:nvGrpSpPr>
      <p:grpSpPr>
        <a:xfrm>
          <a:off x="0" y="0"/>
          <a:ext cx="0" cy="0"/>
          <a:chOff x="0" y="0"/>
          <a:chExt cx="0" cy="0"/>
        </a:xfrm>
      </p:grpSpPr>
      <p:sp>
        <p:nvSpPr>
          <p:cNvPr id="181" name="Google Shape;18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Point of view shot</a:t>
            </a:r>
            <a:endParaRPr/>
          </a:p>
          <a:p>
            <a:pPr marL="0" lvl="0" indent="0" algn="l" rtl="0">
              <a:spcBef>
                <a:spcPts val="360"/>
              </a:spcBef>
              <a:spcAft>
                <a:spcPts val="0"/>
              </a:spcAft>
              <a:buNone/>
            </a:pPr>
            <a:r>
              <a:rPr lang="en-GB" sz="1200">
                <a:solidFill>
                  <a:schemeClr val="dk1"/>
                </a:solidFill>
                <a:latin typeface="Calibri"/>
                <a:ea typeface="Calibri"/>
                <a:cs typeface="Calibri"/>
                <a:sym typeface="Calibri"/>
              </a:rPr>
              <a:t>The audience is made to feel like a character in the movie.  It is very intimate as we become the eyes of the character</a:t>
            </a:r>
            <a:endParaRPr/>
          </a:p>
          <a:p>
            <a:pPr marL="0" lvl="0" indent="0" algn="l" rtl="0">
              <a:spcBef>
                <a:spcPts val="360"/>
              </a:spcBef>
              <a:spcAft>
                <a:spcPts val="0"/>
              </a:spcAft>
              <a:buNone/>
            </a:pPr>
            <a:endParaRPr/>
          </a:p>
        </p:txBody>
      </p:sp>
      <p:sp>
        <p:nvSpPr>
          <p:cNvPr id="183" name="Google Shape;183;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9"/>
        <p:cNvGrpSpPr/>
        <p:nvPr/>
      </p:nvGrpSpPr>
      <p:grpSpPr>
        <a:xfrm>
          <a:off x="0" y="0"/>
          <a:ext cx="0" cy="0"/>
          <a:chOff x="0" y="0"/>
          <a:chExt cx="0" cy="0"/>
        </a:xfrm>
      </p:grpSpPr>
      <p:sp>
        <p:nvSpPr>
          <p:cNvPr id="190" name="Google Shape;190;g7f7f0de375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7f7f0de375_0_1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2" name="Google Shape;192;g7f7f0de375_0_1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97"/>
        <p:cNvGrpSpPr/>
        <p:nvPr/>
      </p:nvGrpSpPr>
      <p:grpSpPr>
        <a:xfrm>
          <a:off x="0" y="0"/>
          <a:ext cx="0" cy="0"/>
          <a:chOff x="0" y="0"/>
          <a:chExt cx="0" cy="0"/>
        </a:xfrm>
      </p:grpSpPr>
      <p:sp>
        <p:nvSpPr>
          <p:cNvPr id="198" name="Google Shape;198;g7f7f0de375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7f7f0de375_0_10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0" name="Google Shape;200;g7f7f0de375_0_10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pPr marL="0" lvl="0" indent="0" algn="r" rtl="0">
                <a:spcBef>
                  <a:spcPts val="0"/>
                </a:spcBef>
                <a:spcAft>
                  <a:spcPts val="0"/>
                </a:spcAft>
                <a:buClr>
                  <a:srgbClr val="000000"/>
                </a:buClr>
                <a:buFont typeface="Arial"/>
                <a:buNone/>
              </a:p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4"/>
        <p:cNvGrpSpPr/>
        <p:nvPr/>
      </p:nvGrpSpPr>
      <p:grpSpPr>
        <a:xfrm>
          <a:off x="0" y="0"/>
          <a:ext cx="0" cy="0"/>
          <a:chOff x="0" y="0"/>
          <a:chExt cx="0" cy="0"/>
        </a:xfrm>
      </p:grpSpPr>
      <p:sp>
        <p:nvSpPr>
          <p:cNvPr id="205" name="Google Shape;205;g7f7f0de375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7f7f0de375_0_1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7" name="Google Shape;207;g7f7f0de375_0_1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pPr marL="0" lvl="0" indent="0" algn="r" rtl="0">
                <a:spcBef>
                  <a:spcPts val="0"/>
                </a:spcBef>
                <a:spcAft>
                  <a:spcPts val="0"/>
                </a:spcAft>
                <a:buClr>
                  <a:srgbClr val="000000"/>
                </a:buClr>
                <a:buFont typeface="Arial"/>
                <a:buNone/>
              </a:p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6"/>
        <p:cNvGrpSpPr/>
        <p:nvPr/>
      </p:nvGrpSpPr>
      <p:grpSpPr>
        <a:xfrm>
          <a:off x="0" y="0"/>
          <a:ext cx="0" cy="0"/>
          <a:chOff x="0" y="0"/>
          <a:chExt cx="0" cy="0"/>
        </a:xfrm>
      </p:grpSpPr>
      <p:sp>
        <p:nvSpPr>
          <p:cNvPr id="67" name="Google Shape;67;g7f7f0de375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7f7f0de375_0_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9" name="Google Shape;69;g7f7f0de375_0_5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pPr marL="0" lvl="0" indent="0" algn="r" rtl="0">
                <a:spcBef>
                  <a:spcPts val="0"/>
                </a:spcBef>
                <a:spcAft>
                  <a:spcPts val="0"/>
                </a:spcAft>
                <a:buClr>
                  <a:srgbClr val="000000"/>
                </a:buClr>
                <a:buFont typeface="Arial"/>
                <a:buNone/>
              </a:p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2"/>
        <p:cNvGrpSpPr/>
        <p:nvPr/>
      </p:nvGrpSpPr>
      <p:grpSpPr>
        <a:xfrm>
          <a:off x="0" y="0"/>
          <a:ext cx="0" cy="0"/>
          <a:chOff x="0" y="0"/>
          <a:chExt cx="0" cy="0"/>
        </a:xfrm>
      </p:grpSpPr>
      <p:sp>
        <p:nvSpPr>
          <p:cNvPr id="213" name="Google Shape;21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4" name="Google Shape;214;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plenary activity to help students remember the different distance and angle shots – students write answers on mini whiteboards</a:t>
            </a:r>
            <a:endParaRPr/>
          </a:p>
        </p:txBody>
      </p:sp>
      <p:sp>
        <p:nvSpPr>
          <p:cNvPr id="215" name="Google Shape;215;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pPr marL="0" marR="0" lvl="0" indent="0" algn="r" rtl="0">
                <a:spcBef>
                  <a:spcPts val="0"/>
                </a:spcBef>
                <a:spcAft>
                  <a:spcPts val="0"/>
                </a:spcAft>
                <a:buNone/>
              </a:pPr>
              <a:t>20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33"/>
        <p:cNvGrpSpPr/>
        <p:nvPr/>
      </p:nvGrpSpPr>
      <p:grpSpPr>
        <a:xfrm>
          <a:off x="0" y="0"/>
          <a:ext cx="0" cy="0"/>
          <a:chOff x="0" y="0"/>
          <a:chExt cx="0" cy="0"/>
        </a:xfrm>
      </p:grpSpPr>
      <p:sp>
        <p:nvSpPr>
          <p:cNvPr id="234" name="Google Shape;234;g5ca5a358b9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5ca5a358b9_0_1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6" name="Google Shape;236;g5ca5a358b9_0_10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pPr marL="0" lvl="0" indent="0" algn="r" rtl="0">
                <a:spcBef>
                  <a:spcPts val="0"/>
                </a:spcBef>
                <a:spcAft>
                  <a:spcPts val="0"/>
                </a:spcAft>
                <a:buClr>
                  <a:srgbClr val="000000"/>
                </a:buClr>
                <a:buFont typeface="Arial"/>
                <a:buNone/>
              </a:pPr>
              <a:t>21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3"/>
        <p:cNvGrpSpPr/>
        <p:nvPr/>
      </p:nvGrpSpPr>
      <p:grpSpPr>
        <a:xfrm>
          <a:off x="0" y="0"/>
          <a:ext cx="0" cy="0"/>
          <a:chOff x="0" y="0"/>
          <a:chExt cx="0" cy="0"/>
        </a:xfrm>
      </p:grpSpPr>
      <p:sp>
        <p:nvSpPr>
          <p:cNvPr id="74" name="Google Shape;74;g7f7f0de375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7f7f0de375_0_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6" name="Google Shape;76;g7f7f0de375_0_5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pPr marL="0" lvl="0" indent="0" algn="r" rtl="0">
                <a:spcBef>
                  <a:spcPts val="0"/>
                </a:spcBef>
                <a:spcAft>
                  <a:spcPts val="0"/>
                </a:spcAft>
                <a:buClr>
                  <a:srgbClr val="000000"/>
                </a:buClr>
                <a:buFont typeface="Arial"/>
                <a:buNone/>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0"/>
        <p:cNvGrpSpPr/>
        <p:nvPr/>
      </p:nvGrpSpPr>
      <p:grpSpPr>
        <a:xfrm>
          <a:off x="0" y="0"/>
          <a:ext cx="0" cy="0"/>
          <a:chOff x="0" y="0"/>
          <a:chExt cx="0" cy="0"/>
        </a:xfrm>
      </p:grpSpPr>
      <p:sp>
        <p:nvSpPr>
          <p:cNvPr id="81" name="Google Shape;8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Extreme long shot/establishing shot</a:t>
            </a:r>
            <a:endParaRPr/>
          </a:p>
          <a:p>
            <a:pPr marL="0" lvl="0" indent="0" algn="l" rtl="0">
              <a:spcBef>
                <a:spcPts val="360"/>
              </a:spcBef>
              <a:spcAft>
                <a:spcPts val="0"/>
              </a:spcAft>
              <a:buNone/>
            </a:pPr>
            <a:r>
              <a:rPr lang="en-GB" sz="1200">
                <a:solidFill>
                  <a:schemeClr val="dk1"/>
                </a:solidFill>
                <a:latin typeface="Calibri"/>
                <a:ea typeface="Calibri"/>
                <a:cs typeface="Calibri"/>
                <a:sym typeface="Calibri"/>
              </a:rPr>
              <a:t>This shot helps us to see everything in the frame.  We feel very distant and separate from the subject.  It is often used at the beginning of a sequence to let us know where the scene is set.</a:t>
            </a:r>
            <a:endParaRPr/>
          </a:p>
          <a:p>
            <a:pPr marL="0" lvl="0" indent="0" algn="l" rtl="0">
              <a:spcBef>
                <a:spcPts val="360"/>
              </a:spcBef>
              <a:spcAft>
                <a:spcPts val="0"/>
              </a:spcAft>
              <a:buNone/>
            </a:pPr>
            <a:endParaRPr/>
          </a:p>
        </p:txBody>
      </p:sp>
      <p:sp>
        <p:nvSpPr>
          <p:cNvPr id="83" name="Google Shape;8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9"/>
        <p:cNvGrpSpPr/>
        <p:nvPr/>
      </p:nvGrpSpPr>
      <p:grpSpPr>
        <a:xfrm>
          <a:off x="0" y="0"/>
          <a:ext cx="0" cy="0"/>
          <a:chOff x="0" y="0"/>
          <a:chExt cx="0" cy="0"/>
        </a:xfrm>
      </p:grpSpPr>
      <p:sp>
        <p:nvSpPr>
          <p:cNvPr id="90" name="Google Shape;9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Long shot</a:t>
            </a:r>
            <a:endParaRPr/>
          </a:p>
          <a:p>
            <a:pPr marL="0" lvl="0" indent="0" algn="l" rtl="0">
              <a:spcBef>
                <a:spcPts val="360"/>
              </a:spcBef>
              <a:spcAft>
                <a:spcPts val="0"/>
              </a:spcAft>
              <a:buNone/>
            </a:pPr>
            <a:r>
              <a:rPr lang="en-GB" sz="1200">
                <a:solidFill>
                  <a:schemeClr val="dk1"/>
                </a:solidFill>
                <a:latin typeface="Calibri"/>
                <a:ea typeface="Calibri"/>
                <a:cs typeface="Calibri"/>
                <a:sym typeface="Calibri"/>
              </a:rPr>
              <a:t>The audience feels quite distant from the subject as if they are watching/observing from far away. It allows the audience to see the subject and some of the background</a:t>
            </a:r>
            <a:endParaRPr/>
          </a:p>
          <a:p>
            <a:pPr marL="0" lvl="0" indent="0" algn="l" rtl="0">
              <a:spcBef>
                <a:spcPts val="360"/>
              </a:spcBef>
              <a:spcAft>
                <a:spcPts val="0"/>
              </a:spcAft>
              <a:buNone/>
            </a:pPr>
            <a:endParaRPr/>
          </a:p>
        </p:txBody>
      </p:sp>
      <p:sp>
        <p:nvSpPr>
          <p:cNvPr id="92" name="Google Shape;92;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8"/>
        <p:cNvGrpSpPr/>
        <p:nvPr/>
      </p:nvGrpSpPr>
      <p:grpSpPr>
        <a:xfrm>
          <a:off x="0" y="0"/>
          <a:ext cx="0" cy="0"/>
          <a:chOff x="0" y="0"/>
          <a:chExt cx="0" cy="0"/>
        </a:xfrm>
      </p:grpSpPr>
      <p:sp>
        <p:nvSpPr>
          <p:cNvPr id="99" name="Google Shape;99;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0" name="Google Shape;10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5"/>
        <p:cNvGrpSpPr/>
        <p:nvPr/>
      </p:nvGrpSpPr>
      <p:grpSpPr>
        <a:xfrm>
          <a:off x="0" y="0"/>
          <a:ext cx="0" cy="0"/>
          <a:chOff x="0" y="0"/>
          <a:chExt cx="0" cy="0"/>
        </a:xfrm>
      </p:grpSpPr>
      <p:sp>
        <p:nvSpPr>
          <p:cNvPr id="106" name="Google Shape;10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Medium shot</a:t>
            </a:r>
            <a:endParaRPr/>
          </a:p>
          <a:p>
            <a:pPr marL="0" lvl="0" indent="0" algn="l" rtl="0">
              <a:spcBef>
                <a:spcPts val="360"/>
              </a:spcBef>
              <a:spcAft>
                <a:spcPts val="0"/>
              </a:spcAft>
              <a:buNone/>
            </a:pPr>
            <a:r>
              <a:rPr lang="en-GB" sz="1200">
                <a:solidFill>
                  <a:schemeClr val="dk1"/>
                </a:solidFill>
                <a:latin typeface="Calibri"/>
                <a:ea typeface="Calibri"/>
                <a:cs typeface="Calibri"/>
                <a:sym typeface="Calibri"/>
              </a:rPr>
              <a:t>The audience feels close to the subject but can see some of the background which helps to put the subject in a setting/context.</a:t>
            </a:r>
            <a:endParaRPr/>
          </a:p>
          <a:p>
            <a:pPr marL="0" lvl="0" indent="0" algn="l" rtl="0">
              <a:spcBef>
                <a:spcPts val="360"/>
              </a:spcBef>
              <a:spcAft>
                <a:spcPts val="0"/>
              </a:spcAft>
              <a:buNone/>
            </a:pPr>
            <a:endParaRPr/>
          </a:p>
        </p:txBody>
      </p:sp>
      <p:sp>
        <p:nvSpPr>
          <p:cNvPr id="108" name="Google Shape;10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3"/>
        <p:cNvGrpSpPr/>
        <p:nvPr/>
      </p:nvGrpSpPr>
      <p:grpSpPr>
        <a:xfrm>
          <a:off x="0" y="0"/>
          <a:ext cx="0" cy="0"/>
          <a:chOff x="0" y="0"/>
          <a:chExt cx="0" cy="0"/>
        </a:xfrm>
      </p:grpSpPr>
      <p:sp>
        <p:nvSpPr>
          <p:cNvPr id="114" name="Google Shape;11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Close up</a:t>
            </a:r>
            <a:endParaRPr/>
          </a:p>
          <a:p>
            <a:pPr marL="0" lvl="0" indent="0" algn="l" rtl="0">
              <a:spcBef>
                <a:spcPts val="360"/>
              </a:spcBef>
              <a:spcAft>
                <a:spcPts val="0"/>
              </a:spcAft>
              <a:buNone/>
            </a:pPr>
            <a:r>
              <a:rPr lang="en-GB" sz="1200">
                <a:solidFill>
                  <a:schemeClr val="dk1"/>
                </a:solidFill>
                <a:latin typeface="Calibri"/>
                <a:ea typeface="Calibri"/>
                <a:cs typeface="Calibri"/>
                <a:sym typeface="Calibri"/>
              </a:rPr>
              <a:t>The audience feels close and intimate with the subject.  It helps us focus on a person’s thoughts and feelings or to focus on something important.</a:t>
            </a:r>
            <a:endParaRPr/>
          </a:p>
          <a:p>
            <a:pPr marL="0" lvl="0" indent="0" algn="l" rtl="0">
              <a:spcBef>
                <a:spcPts val="360"/>
              </a:spcBef>
              <a:spcAft>
                <a:spcPts val="0"/>
              </a:spcAft>
              <a:buNone/>
            </a:pPr>
            <a:endParaRPr/>
          </a:p>
        </p:txBody>
      </p:sp>
      <p:sp>
        <p:nvSpPr>
          <p:cNvPr id="116" name="Google Shape;116;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2"/>
        <p:cNvGrpSpPr/>
        <p:nvPr/>
      </p:nvGrpSpPr>
      <p:grpSpPr>
        <a:xfrm>
          <a:off x="0" y="0"/>
          <a:ext cx="0" cy="0"/>
          <a:chOff x="0" y="0"/>
          <a:chExt cx="0" cy="0"/>
        </a:xfrm>
      </p:grpSpPr>
      <p:sp>
        <p:nvSpPr>
          <p:cNvPr id="123" name="Google Shape;12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Big close up</a:t>
            </a:r>
            <a:endParaRPr/>
          </a:p>
          <a:p>
            <a:pPr marL="0" lvl="0" indent="0" algn="l" rtl="0">
              <a:spcBef>
                <a:spcPts val="360"/>
              </a:spcBef>
              <a:spcAft>
                <a:spcPts val="0"/>
              </a:spcAft>
              <a:buNone/>
            </a:pPr>
            <a:r>
              <a:rPr lang="en-GB" sz="1200">
                <a:solidFill>
                  <a:schemeClr val="dk1"/>
                </a:solidFill>
                <a:latin typeface="Calibri"/>
                <a:ea typeface="Calibri"/>
                <a:cs typeface="Calibri"/>
                <a:sym typeface="Calibri"/>
              </a:rPr>
              <a:t>The audience feels very close and intimate to the subject.  The way the shot is cropped can be used to create an artistic effect.</a:t>
            </a:r>
            <a:endParaRPr/>
          </a:p>
          <a:p>
            <a:pPr marL="0" lvl="0" indent="0" algn="l" rtl="0">
              <a:spcBef>
                <a:spcPts val="360"/>
              </a:spcBef>
              <a:spcAft>
                <a:spcPts val="0"/>
              </a:spcAft>
              <a:buNone/>
            </a:pPr>
            <a:endParaRPr/>
          </a:p>
        </p:txBody>
      </p:sp>
      <p:sp>
        <p:nvSpPr>
          <p:cNvPr id="125" name="Google Shape;125;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1" name="Google Shape;51;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Content" type="obj">
  <p:cSld name="OBJEC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6" name="Google Shape;56;p13"/>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57" name="Google Shape;57;p13"/>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 name="Google Shape;58;p13"/>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 name="Google Shape;59;p13"/>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8" name="Google Shape;3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4" name="Google Shape;4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1" name="Google Shape;11;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2" name="Google Shape;12;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jpeg"/><Relationship Id="rId17" Type="http://schemas.openxmlformats.org/officeDocument/2006/relationships/image" Target="../media/image39.png"/><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jpeg"/><Relationship Id="rId7" Type="http://schemas.openxmlformats.org/officeDocument/2006/relationships/image" Target="../media/image29.jpe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3"/>
        <p:cNvGrpSpPr/>
        <p:nvPr/>
      </p:nvGrpSpPr>
      <p:grpSpPr>
        <a:xfrm>
          <a:off x="0" y="0"/>
          <a:ext cx="0" cy="0"/>
          <a:chOff x="0" y="0"/>
          <a:chExt cx="0" cy="0"/>
        </a:xfrm>
      </p:grpSpPr>
      <p:sp>
        <p:nvSpPr>
          <p:cNvPr id="64" name="Google Shape;64;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4800" dirty="0"/>
              <a:t>Media Language</a:t>
            </a:r>
            <a:endParaRPr sz="4800" dirty="0"/>
          </a:p>
        </p:txBody>
      </p:sp>
      <p:sp>
        <p:nvSpPr>
          <p:cNvPr id="65" name="Google Shape;65;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smtClean="0"/>
              <a:t>Camera shots</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4"/>
        <p:cNvGrpSpPr/>
        <p:nvPr/>
      </p:nvGrpSpPr>
      <p:grpSpPr>
        <a:xfrm>
          <a:off x="0" y="0"/>
          <a:ext cx="0" cy="0"/>
          <a:chOff x="0" y="0"/>
          <a:chExt cx="0" cy="0"/>
        </a:xfrm>
      </p:grpSpPr>
      <p:sp>
        <p:nvSpPr>
          <p:cNvPr id="135" name="Google Shape;135;p23"/>
          <p:cNvSpPr txBox="1"/>
          <p:nvPr/>
        </p:nvSpPr>
        <p:spPr>
          <a:xfrm>
            <a:off x="1331640" y="3759882"/>
            <a:ext cx="4968900" cy="5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000" b="1" i="0" u="none" strike="noStrike" cap="none">
                <a:solidFill>
                  <a:schemeClr val="dk1"/>
                </a:solidFill>
                <a:latin typeface="Arial"/>
                <a:ea typeface="Arial"/>
                <a:cs typeface="Arial"/>
                <a:sym typeface="Arial"/>
              </a:rPr>
              <a:t>Extreme Close Up</a:t>
            </a:r>
            <a:endParaRPr sz="4000" b="1" i="0" u="none" strike="noStrike" cap="none">
              <a:solidFill>
                <a:schemeClr val="dk1"/>
              </a:solidFill>
              <a:latin typeface="Arial"/>
              <a:ea typeface="Arial"/>
              <a:cs typeface="Arial"/>
              <a:sym typeface="Arial"/>
            </a:endParaRPr>
          </a:p>
        </p:txBody>
      </p:sp>
      <p:pic>
        <p:nvPicPr>
          <p:cNvPr id="136" name="Google Shape;136;p23" descr="http://www.thedeafblog.co.uk/Bionic%20eye.jpg"/>
          <p:cNvPicPr preferRelativeResize="0"/>
          <p:nvPr/>
        </p:nvPicPr>
        <p:blipFill rotWithShape="1">
          <a:blip r:embed="rId3">
            <a:alphaModFix/>
          </a:blip>
          <a:srcRect/>
          <a:stretch/>
        </p:blipFill>
        <p:spPr>
          <a:xfrm>
            <a:off x="1979613" y="844153"/>
            <a:ext cx="3571875" cy="2678906"/>
          </a:xfrm>
          <a:prstGeom prst="rect">
            <a:avLst/>
          </a:prstGeom>
          <a:noFill/>
          <a:ln>
            <a:noFill/>
          </a:ln>
        </p:spPr>
      </p:pic>
      <p:graphicFrame>
        <p:nvGraphicFramePr>
          <p:cNvPr id="137" name="Google Shape;137;p23"/>
          <p:cNvGraphicFramePr/>
          <p:nvPr/>
        </p:nvGraphicFramePr>
        <p:xfrm>
          <a:off x="5936875" y="1025375"/>
          <a:ext cx="2647950" cy="2145762"/>
        </p:xfrm>
        <a:graphic>
          <a:graphicData uri="http://schemas.openxmlformats.org/drawingml/2006/table">
            <a:tbl>
              <a:tblPr>
                <a:noFill/>
                <a:tableStyleId>{C4182FC3-706F-401E-87DA-094FFA4B29F5}</a:tableStyleId>
              </a:tblPr>
              <a:tblGrid>
                <a:gridCol w="2647950"/>
              </a:tblGrid>
              <a:tr h="1209675">
                <a:tc>
                  <a:txBody>
                    <a:bodyPr/>
                    <a:lstStyle/>
                    <a:p>
                      <a:pPr marL="0" lvl="0" indent="0" algn="l" rtl="0">
                        <a:lnSpc>
                          <a:spcPct val="115000"/>
                        </a:lnSpc>
                        <a:spcBef>
                          <a:spcPts val="1200"/>
                        </a:spcBef>
                        <a:spcAft>
                          <a:spcPts val="0"/>
                        </a:spcAft>
                        <a:buNone/>
                      </a:pPr>
                      <a:r>
                        <a:rPr lang="en-GB"/>
                        <a:t>The audience can only focus on one small part of the subject. It is often used to indicate something important.  Sometimes - it can make the audience feel trapped or claustrophobic.  It can smaller object seem large.</a:t>
                      </a:r>
                      <a:endParaRPr/>
                    </a:p>
                  </a:txBody>
                  <a:tcPr marL="68575" marR="68575" marT="91425" marB="91425">
                    <a:lnL w="12650" cap="flat" cmpd="sng">
                      <a:solidFill>
                        <a:srgbClr val="000000">
                          <a:alpha val="0"/>
                        </a:srgbClr>
                      </a:solidFill>
                      <a:prstDash val="solid"/>
                      <a:round/>
                      <a:headEnd type="none" w="sm" len="sm"/>
                      <a:tailEnd type="none" w="sm" len="sm"/>
                    </a:lnL>
                    <a:lnR w="12650" cap="flat" cmpd="sng">
                      <a:solidFill>
                        <a:srgbClr val="000000">
                          <a:alpha val="0"/>
                        </a:srgbClr>
                      </a:solidFill>
                      <a:prstDash val="solid"/>
                      <a:round/>
                      <a:headEnd type="none" w="sm" len="sm"/>
                      <a:tailEnd type="none" w="sm" len="sm"/>
                    </a:lnR>
                    <a:lnT w="12650" cap="flat" cmpd="sng">
                      <a:solidFill>
                        <a:srgbClr val="000000">
                          <a:alpha val="0"/>
                        </a:srgbClr>
                      </a:solidFill>
                      <a:prstDash val="solid"/>
                      <a:round/>
                      <a:headEnd type="none" w="sm" len="sm"/>
                      <a:tailEnd type="none" w="sm" len="sm"/>
                    </a:lnT>
                    <a:lnB w="12650" cap="flat" cmpd="sng">
                      <a:solidFill>
                        <a:srgbClr val="000000">
                          <a:alpha val="0"/>
                        </a:srgbClr>
                      </a:solidFill>
                      <a:prstDash val="solid"/>
                      <a:round/>
                      <a:headEnd type="none" w="sm" len="sm"/>
                      <a:tailEnd type="none" w="sm" len="sm"/>
                    </a:lnB>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2"/>
        <p:cNvGrpSpPr/>
        <p:nvPr/>
      </p:nvGrpSpPr>
      <p:grpSpPr>
        <a:xfrm>
          <a:off x="0" y="0"/>
          <a:ext cx="0" cy="0"/>
          <a:chOff x="0" y="0"/>
          <a:chExt cx="0" cy="0"/>
        </a:xfrm>
      </p:grpSpPr>
      <p:sp>
        <p:nvSpPr>
          <p:cNvPr id="143" name="Google Shape;143;p24"/>
          <p:cNvSpPr txBox="1"/>
          <p:nvPr/>
        </p:nvSpPr>
        <p:spPr>
          <a:xfrm>
            <a:off x="557450" y="3985500"/>
            <a:ext cx="6121200" cy="52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000" b="1" i="0" u="none" strike="noStrike" cap="none">
                <a:solidFill>
                  <a:schemeClr val="dk1"/>
                </a:solidFill>
                <a:latin typeface="Arial"/>
                <a:ea typeface="Arial"/>
                <a:cs typeface="Arial"/>
                <a:sym typeface="Arial"/>
              </a:rPr>
              <a:t>Low Angle/Worm’s Eye</a:t>
            </a:r>
            <a:endParaRPr/>
          </a:p>
        </p:txBody>
      </p:sp>
      <p:pic>
        <p:nvPicPr>
          <p:cNvPr id="144" name="Google Shape;144;p24"/>
          <p:cNvPicPr preferRelativeResize="0"/>
          <p:nvPr/>
        </p:nvPicPr>
        <p:blipFill rotWithShape="1">
          <a:blip r:embed="rId3">
            <a:alphaModFix/>
          </a:blip>
          <a:srcRect/>
          <a:stretch/>
        </p:blipFill>
        <p:spPr>
          <a:xfrm>
            <a:off x="281225" y="340897"/>
            <a:ext cx="4461824" cy="2608976"/>
          </a:xfrm>
          <a:prstGeom prst="rect">
            <a:avLst/>
          </a:prstGeom>
          <a:noFill/>
          <a:ln>
            <a:noFill/>
          </a:ln>
        </p:spPr>
      </p:pic>
      <p:graphicFrame>
        <p:nvGraphicFramePr>
          <p:cNvPr id="145" name="Google Shape;145;p24"/>
          <p:cNvGraphicFramePr/>
          <p:nvPr/>
        </p:nvGraphicFramePr>
        <p:xfrm>
          <a:off x="5277575" y="154275"/>
          <a:ext cx="2647950" cy="1409670"/>
        </p:xfrm>
        <a:graphic>
          <a:graphicData uri="http://schemas.openxmlformats.org/drawingml/2006/table">
            <a:tbl>
              <a:tblPr>
                <a:noFill/>
                <a:tableStyleId>{C4182FC3-706F-401E-87DA-094FFA4B29F5}</a:tableStyleId>
              </a:tblPr>
              <a:tblGrid>
                <a:gridCol w="2647950"/>
              </a:tblGrid>
              <a:tr h="695325">
                <a:tc>
                  <a:txBody>
                    <a:bodyPr/>
                    <a:lstStyle/>
                    <a:p>
                      <a:pPr marL="0" lvl="0" indent="0" algn="l" rtl="0">
                        <a:lnSpc>
                          <a:spcPct val="115000"/>
                        </a:lnSpc>
                        <a:spcBef>
                          <a:spcPts val="1200"/>
                        </a:spcBef>
                        <a:spcAft>
                          <a:spcPts val="0"/>
                        </a:spcAft>
                        <a:buNone/>
                      </a:pPr>
                      <a:r>
                        <a:rPr lang="en-GB"/>
                        <a:t>The audience is made to feel small and weak and the subject powerful or formidable. They can sometimes feel threatened or disoriented.  </a:t>
                      </a:r>
                      <a:endParaRPr/>
                    </a:p>
                  </a:txBody>
                  <a:tcPr marL="68575" marR="68575" marT="91425" marB="91425">
                    <a:lnL w="12650" cap="flat" cmpd="sng">
                      <a:solidFill>
                        <a:srgbClr val="000000">
                          <a:alpha val="0"/>
                        </a:srgbClr>
                      </a:solidFill>
                      <a:prstDash val="solid"/>
                      <a:round/>
                      <a:headEnd type="none" w="sm" len="sm"/>
                      <a:tailEnd type="none" w="sm" len="sm"/>
                    </a:lnL>
                    <a:lnR w="12650" cap="flat" cmpd="sng">
                      <a:solidFill>
                        <a:srgbClr val="000000">
                          <a:alpha val="0"/>
                        </a:srgbClr>
                      </a:solidFill>
                      <a:prstDash val="solid"/>
                      <a:round/>
                      <a:headEnd type="none" w="sm" len="sm"/>
                      <a:tailEnd type="none" w="sm" len="sm"/>
                    </a:lnR>
                    <a:lnT w="12650" cap="flat" cmpd="sng">
                      <a:solidFill>
                        <a:srgbClr val="000000">
                          <a:alpha val="0"/>
                        </a:srgbClr>
                      </a:solidFill>
                      <a:prstDash val="solid"/>
                      <a:round/>
                      <a:headEnd type="none" w="sm" len="sm"/>
                      <a:tailEnd type="none" w="sm" len="sm"/>
                    </a:lnT>
                    <a:lnB w="12650" cap="flat" cmpd="sng">
                      <a:solidFill>
                        <a:srgbClr val="000000">
                          <a:alpha val="0"/>
                        </a:srgbClr>
                      </a:solidFill>
                      <a:prstDash val="solid"/>
                      <a:round/>
                      <a:headEnd type="none" w="sm" len="sm"/>
                      <a:tailEnd type="none" w="sm" len="sm"/>
                    </a:lnB>
                  </a:tcPr>
                </a:tc>
              </a:tr>
            </a:tbl>
          </a:graphicData>
        </a:graphic>
      </p:graphicFrame>
      <p:pic>
        <p:nvPicPr>
          <p:cNvPr id="146" name="Google Shape;146;p24"/>
          <p:cNvPicPr preferRelativeResize="0"/>
          <p:nvPr/>
        </p:nvPicPr>
        <p:blipFill>
          <a:blip r:embed="rId4">
            <a:alphaModFix/>
          </a:blip>
          <a:stretch>
            <a:fillRect/>
          </a:stretch>
        </p:blipFill>
        <p:spPr>
          <a:xfrm>
            <a:off x="3953150" y="1714975"/>
            <a:ext cx="4837224" cy="2035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50"/>
        <p:cNvGrpSpPr/>
        <p:nvPr/>
      </p:nvGrpSpPr>
      <p:grpSpPr>
        <a:xfrm>
          <a:off x="0" y="0"/>
          <a:ext cx="0" cy="0"/>
          <a:chOff x="0" y="0"/>
          <a:chExt cx="0" cy="0"/>
        </a:xfrm>
      </p:grpSpPr>
      <p:sp>
        <p:nvSpPr>
          <p:cNvPr id="151" name="Google Shape;151;p25"/>
          <p:cNvSpPr txBox="1"/>
          <p:nvPr/>
        </p:nvSpPr>
        <p:spPr>
          <a:xfrm>
            <a:off x="1835696" y="4083844"/>
            <a:ext cx="6049500" cy="5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000" b="1" i="0" u="none" strike="noStrike" cap="none">
                <a:solidFill>
                  <a:schemeClr val="dk1"/>
                </a:solidFill>
                <a:latin typeface="Arial"/>
                <a:ea typeface="Arial"/>
                <a:cs typeface="Arial"/>
                <a:sym typeface="Arial"/>
              </a:rPr>
              <a:t>High Angle/Bird’s Eye</a:t>
            </a:r>
            <a:endParaRPr/>
          </a:p>
        </p:txBody>
      </p:sp>
      <p:pic>
        <p:nvPicPr>
          <p:cNvPr id="152" name="Google Shape;152;p25" descr="http://www.webdesignshock.com/wp-content/uploads/2011/06/photography21.jpg"/>
          <p:cNvPicPr preferRelativeResize="0"/>
          <p:nvPr/>
        </p:nvPicPr>
        <p:blipFill rotWithShape="1">
          <a:blip r:embed="rId3">
            <a:alphaModFix/>
          </a:blip>
          <a:srcRect/>
          <a:stretch/>
        </p:blipFill>
        <p:spPr>
          <a:xfrm>
            <a:off x="245465" y="770409"/>
            <a:ext cx="4643438" cy="3028951"/>
          </a:xfrm>
          <a:prstGeom prst="rect">
            <a:avLst/>
          </a:prstGeom>
          <a:noFill/>
          <a:ln>
            <a:noFill/>
          </a:ln>
        </p:spPr>
      </p:pic>
      <p:pic>
        <p:nvPicPr>
          <p:cNvPr id="153" name="Google Shape;153;p25"/>
          <p:cNvPicPr preferRelativeResize="0"/>
          <p:nvPr/>
        </p:nvPicPr>
        <p:blipFill>
          <a:blip r:embed="rId4">
            <a:alphaModFix/>
          </a:blip>
          <a:stretch>
            <a:fillRect/>
          </a:stretch>
        </p:blipFill>
        <p:spPr>
          <a:xfrm>
            <a:off x="3776325" y="1096975"/>
            <a:ext cx="5645525" cy="2375825"/>
          </a:xfrm>
          <a:prstGeom prst="rect">
            <a:avLst/>
          </a:prstGeom>
          <a:noFill/>
          <a:ln>
            <a:noFill/>
          </a:ln>
        </p:spPr>
      </p:pic>
      <p:sp>
        <p:nvSpPr>
          <p:cNvPr id="154" name="Google Shape;154;p25"/>
          <p:cNvSpPr txBox="1"/>
          <p:nvPr/>
        </p:nvSpPr>
        <p:spPr>
          <a:xfrm>
            <a:off x="1835700" y="138925"/>
            <a:ext cx="4888800" cy="6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The audience is looking down on the subject, and therefore made to feel more powerful and in a position of dominance.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58"/>
        <p:cNvGrpSpPr/>
        <p:nvPr/>
      </p:nvGrpSpPr>
      <p:grpSpPr>
        <a:xfrm>
          <a:off x="0" y="0"/>
          <a:ext cx="0" cy="0"/>
          <a:chOff x="0" y="0"/>
          <a:chExt cx="0" cy="0"/>
        </a:xfrm>
      </p:grpSpPr>
      <p:pic>
        <p:nvPicPr>
          <p:cNvPr id="159" name="Google Shape;159;p26" descr="http://i.telegraph.co.uk/multimedia/archive/01577/heart9_1_1577117i.jpg"/>
          <p:cNvPicPr preferRelativeResize="0"/>
          <p:nvPr/>
        </p:nvPicPr>
        <p:blipFill rotWithShape="1">
          <a:blip r:embed="rId3">
            <a:alphaModFix/>
          </a:blip>
          <a:srcRect/>
          <a:stretch/>
        </p:blipFill>
        <p:spPr>
          <a:xfrm>
            <a:off x="344072" y="301782"/>
            <a:ext cx="4429125" cy="2857500"/>
          </a:xfrm>
          <a:prstGeom prst="rect">
            <a:avLst/>
          </a:prstGeom>
          <a:noFill/>
          <a:ln>
            <a:noFill/>
          </a:ln>
        </p:spPr>
      </p:pic>
      <p:sp>
        <p:nvSpPr>
          <p:cNvPr id="160" name="Google Shape;160;p26"/>
          <p:cNvSpPr txBox="1"/>
          <p:nvPr/>
        </p:nvSpPr>
        <p:spPr>
          <a:xfrm>
            <a:off x="5240138" y="3159269"/>
            <a:ext cx="4968900" cy="5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000" b="1" i="0" u="none" strike="noStrike" cap="none">
                <a:solidFill>
                  <a:schemeClr val="dk1"/>
                </a:solidFill>
                <a:latin typeface="Arial"/>
                <a:ea typeface="Arial"/>
                <a:cs typeface="Arial"/>
                <a:sym typeface="Arial"/>
              </a:rPr>
              <a:t>Aerial Shot</a:t>
            </a:r>
            <a:endParaRPr sz="4000" b="1" i="0" u="none" strike="noStrike" cap="none">
              <a:solidFill>
                <a:schemeClr val="dk1"/>
              </a:solidFill>
              <a:latin typeface="Arial"/>
              <a:ea typeface="Arial"/>
              <a:cs typeface="Arial"/>
              <a:sym typeface="Arial"/>
            </a:endParaRPr>
          </a:p>
        </p:txBody>
      </p:sp>
      <p:pic>
        <p:nvPicPr>
          <p:cNvPr id="161" name="Google Shape;161;p26"/>
          <p:cNvPicPr preferRelativeResize="0"/>
          <p:nvPr/>
        </p:nvPicPr>
        <p:blipFill>
          <a:blip r:embed="rId4">
            <a:alphaModFix/>
          </a:blip>
          <a:stretch>
            <a:fillRect/>
          </a:stretch>
        </p:blipFill>
        <p:spPr>
          <a:xfrm>
            <a:off x="4925597" y="629313"/>
            <a:ext cx="4066003" cy="2202418"/>
          </a:xfrm>
          <a:prstGeom prst="rect">
            <a:avLst/>
          </a:prstGeom>
          <a:noFill/>
          <a:ln>
            <a:noFill/>
          </a:ln>
        </p:spPr>
      </p:pic>
      <p:graphicFrame>
        <p:nvGraphicFramePr>
          <p:cNvPr id="162" name="Google Shape;162;p26"/>
          <p:cNvGraphicFramePr/>
          <p:nvPr/>
        </p:nvGraphicFramePr>
        <p:xfrm>
          <a:off x="344075" y="3260125"/>
          <a:ext cx="4700300" cy="1409670"/>
        </p:xfrm>
        <a:graphic>
          <a:graphicData uri="http://schemas.openxmlformats.org/drawingml/2006/table">
            <a:tbl>
              <a:tblPr>
                <a:noFill/>
                <a:tableStyleId>{C4182FC3-706F-401E-87DA-094FFA4B29F5}</a:tableStyleId>
              </a:tblPr>
              <a:tblGrid>
                <a:gridCol w="4700300"/>
              </a:tblGrid>
              <a:tr h="958800">
                <a:tc>
                  <a:txBody>
                    <a:bodyPr/>
                    <a:lstStyle/>
                    <a:p>
                      <a:pPr marL="0" lvl="0" indent="0" algn="l" rtl="0">
                        <a:lnSpc>
                          <a:spcPct val="115000"/>
                        </a:lnSpc>
                        <a:spcBef>
                          <a:spcPts val="1200"/>
                        </a:spcBef>
                        <a:spcAft>
                          <a:spcPts val="0"/>
                        </a:spcAft>
                        <a:buNone/>
                      </a:pPr>
                      <a:r>
                        <a:rPr lang="en-GB"/>
                        <a:t>This is a dramatic shot that puts the audience is a very powerful, position (it is sometimes called a god shot). It makes the subject seem small and insignificant.  It can also be used to show the scale of a the subject (how big or small it is.)</a:t>
                      </a:r>
                      <a:endParaRPr/>
                    </a:p>
                  </a:txBody>
                  <a:tcPr marL="68575" marR="68575" marT="91425" marB="91425">
                    <a:lnL w="12650" cap="flat" cmpd="sng">
                      <a:solidFill>
                        <a:srgbClr val="000000">
                          <a:alpha val="0"/>
                        </a:srgbClr>
                      </a:solidFill>
                      <a:prstDash val="solid"/>
                      <a:round/>
                      <a:headEnd type="none" w="sm" len="sm"/>
                      <a:tailEnd type="none" w="sm" len="sm"/>
                    </a:lnL>
                    <a:lnR w="12650" cap="flat" cmpd="sng">
                      <a:solidFill>
                        <a:srgbClr val="000000">
                          <a:alpha val="0"/>
                        </a:srgbClr>
                      </a:solidFill>
                      <a:prstDash val="solid"/>
                      <a:round/>
                      <a:headEnd type="none" w="sm" len="sm"/>
                      <a:tailEnd type="none" w="sm" len="sm"/>
                    </a:lnR>
                    <a:lnT w="12650" cap="flat" cmpd="sng">
                      <a:solidFill>
                        <a:srgbClr val="000000">
                          <a:alpha val="0"/>
                        </a:srgbClr>
                      </a:solidFill>
                      <a:prstDash val="solid"/>
                      <a:round/>
                      <a:headEnd type="none" w="sm" len="sm"/>
                      <a:tailEnd type="none" w="sm" len="sm"/>
                    </a:lnT>
                    <a:lnB w="12650" cap="flat" cmpd="sng">
                      <a:solidFill>
                        <a:srgbClr val="000000">
                          <a:alpha val="0"/>
                        </a:srgbClr>
                      </a:solidFill>
                      <a:prstDash val="solid"/>
                      <a:round/>
                      <a:headEnd type="none" w="sm" len="sm"/>
                      <a:tailEnd type="none" w="sm" len="sm"/>
                    </a:lnB>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67"/>
        <p:cNvGrpSpPr/>
        <p:nvPr/>
      </p:nvGrpSpPr>
      <p:grpSpPr>
        <a:xfrm>
          <a:off x="0" y="0"/>
          <a:ext cx="0" cy="0"/>
          <a:chOff x="0" y="0"/>
          <a:chExt cx="0" cy="0"/>
        </a:xfrm>
      </p:grpSpPr>
      <p:sp>
        <p:nvSpPr>
          <p:cNvPr id="168" name="Google Shape;168;p27"/>
          <p:cNvSpPr txBox="1"/>
          <p:nvPr/>
        </p:nvSpPr>
        <p:spPr>
          <a:xfrm>
            <a:off x="258474" y="2908525"/>
            <a:ext cx="7622400" cy="5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000" b="1" i="0" u="none" strike="noStrike" cap="none">
                <a:solidFill>
                  <a:schemeClr val="dk1"/>
                </a:solidFill>
                <a:latin typeface="Arial"/>
                <a:ea typeface="Arial"/>
                <a:cs typeface="Arial"/>
                <a:sym typeface="Arial"/>
              </a:rPr>
              <a:t>Over the Shoulder Shot (OTS)</a:t>
            </a:r>
            <a:endParaRPr sz="4000" b="1" i="0" u="none" strike="noStrike" cap="none">
              <a:solidFill>
                <a:schemeClr val="dk1"/>
              </a:solidFill>
              <a:latin typeface="Arial"/>
              <a:ea typeface="Arial"/>
              <a:cs typeface="Arial"/>
              <a:sym typeface="Arial"/>
            </a:endParaRPr>
          </a:p>
        </p:txBody>
      </p:sp>
      <p:pic>
        <p:nvPicPr>
          <p:cNvPr id="169" name="Google Shape;169;p27"/>
          <p:cNvPicPr preferRelativeResize="0"/>
          <p:nvPr/>
        </p:nvPicPr>
        <p:blipFill>
          <a:blip r:embed="rId3">
            <a:alphaModFix/>
          </a:blip>
          <a:stretch>
            <a:fillRect/>
          </a:stretch>
        </p:blipFill>
        <p:spPr>
          <a:xfrm>
            <a:off x="152400" y="152400"/>
            <a:ext cx="6090350" cy="2563024"/>
          </a:xfrm>
          <a:prstGeom prst="rect">
            <a:avLst/>
          </a:prstGeom>
          <a:noFill/>
          <a:ln>
            <a:noFill/>
          </a:ln>
        </p:spPr>
      </p:pic>
      <p:sp>
        <p:nvSpPr>
          <p:cNvPr id="170" name="Google Shape;170;p27"/>
          <p:cNvSpPr txBox="1"/>
          <p:nvPr/>
        </p:nvSpPr>
        <p:spPr>
          <a:xfrm>
            <a:off x="580950" y="3700525"/>
            <a:ext cx="7678800" cy="72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This shot is often used in dialogue shots so that we can see both characters but can focus on the face of one of them. It also lets us know how physically close the characters are.  Sometimes we feel as if we are in the scene with the characters.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75"/>
        <p:cNvGrpSpPr/>
        <p:nvPr/>
      </p:nvGrpSpPr>
      <p:grpSpPr>
        <a:xfrm>
          <a:off x="0" y="0"/>
          <a:ext cx="0" cy="0"/>
          <a:chOff x="0" y="0"/>
          <a:chExt cx="0" cy="0"/>
        </a:xfrm>
      </p:grpSpPr>
      <p:sp>
        <p:nvSpPr>
          <p:cNvPr id="176" name="Google Shape;176;p28"/>
          <p:cNvSpPr txBox="1"/>
          <p:nvPr/>
        </p:nvSpPr>
        <p:spPr>
          <a:xfrm>
            <a:off x="1205729" y="4095750"/>
            <a:ext cx="6336600" cy="5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000" b="1" i="0" u="none" strike="noStrike" cap="none">
                <a:solidFill>
                  <a:schemeClr val="dk1"/>
                </a:solidFill>
                <a:latin typeface="Arial"/>
                <a:ea typeface="Arial"/>
                <a:cs typeface="Arial"/>
                <a:sym typeface="Arial"/>
              </a:rPr>
              <a:t>Two Shot</a:t>
            </a:r>
            <a:endParaRPr sz="4000" b="1" i="0" u="none" strike="noStrike" cap="none">
              <a:solidFill>
                <a:schemeClr val="dk1"/>
              </a:solidFill>
              <a:latin typeface="Arial"/>
              <a:ea typeface="Arial"/>
              <a:cs typeface="Arial"/>
              <a:sym typeface="Arial"/>
            </a:endParaRPr>
          </a:p>
        </p:txBody>
      </p:sp>
      <p:pic>
        <p:nvPicPr>
          <p:cNvPr id="177" name="Google Shape;177;p28"/>
          <p:cNvPicPr preferRelativeResize="0"/>
          <p:nvPr/>
        </p:nvPicPr>
        <p:blipFill rotWithShape="1">
          <a:blip r:embed="rId3">
            <a:alphaModFix/>
          </a:blip>
          <a:srcRect/>
          <a:stretch/>
        </p:blipFill>
        <p:spPr>
          <a:xfrm>
            <a:off x="462257" y="425459"/>
            <a:ext cx="4414914" cy="3101294"/>
          </a:xfrm>
          <a:prstGeom prst="rect">
            <a:avLst/>
          </a:prstGeom>
          <a:noFill/>
          <a:ln>
            <a:noFill/>
          </a:ln>
        </p:spPr>
      </p:pic>
      <p:sp>
        <p:nvSpPr>
          <p:cNvPr id="178" name="Google Shape;178;p28"/>
          <p:cNvSpPr txBox="1"/>
          <p:nvPr/>
        </p:nvSpPr>
        <p:spPr>
          <a:xfrm>
            <a:off x="5178225" y="858825"/>
            <a:ext cx="3000000" cy="104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This shots helps the audience to see the relationship between two characters.</a:t>
            </a:r>
            <a:endParaRPr/>
          </a:p>
        </p:txBody>
      </p:sp>
      <p:pic>
        <p:nvPicPr>
          <p:cNvPr id="179" name="Google Shape;179;p28"/>
          <p:cNvPicPr preferRelativeResize="0"/>
          <p:nvPr/>
        </p:nvPicPr>
        <p:blipFill>
          <a:blip r:embed="rId4">
            <a:alphaModFix/>
          </a:blip>
          <a:stretch>
            <a:fillRect/>
          </a:stretch>
        </p:blipFill>
        <p:spPr>
          <a:xfrm>
            <a:off x="4087450" y="2159700"/>
            <a:ext cx="4238048" cy="25385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4"/>
        <p:cNvGrpSpPr/>
        <p:nvPr/>
      </p:nvGrpSpPr>
      <p:grpSpPr>
        <a:xfrm>
          <a:off x="0" y="0"/>
          <a:ext cx="0" cy="0"/>
          <a:chOff x="0" y="0"/>
          <a:chExt cx="0" cy="0"/>
        </a:xfrm>
      </p:grpSpPr>
      <p:sp>
        <p:nvSpPr>
          <p:cNvPr id="185" name="Google Shape;185;p29"/>
          <p:cNvSpPr txBox="1"/>
          <p:nvPr/>
        </p:nvSpPr>
        <p:spPr>
          <a:xfrm>
            <a:off x="170104" y="4020300"/>
            <a:ext cx="6336600" cy="5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000" b="1" i="0" u="none" strike="noStrike" cap="none">
                <a:solidFill>
                  <a:schemeClr val="dk1"/>
                </a:solidFill>
                <a:latin typeface="Arial"/>
                <a:ea typeface="Arial"/>
                <a:cs typeface="Arial"/>
                <a:sym typeface="Arial"/>
              </a:rPr>
              <a:t>Point of View Shot (POV)</a:t>
            </a:r>
            <a:endParaRPr sz="4000" b="1" i="0" u="none" strike="noStrike" cap="none">
              <a:solidFill>
                <a:schemeClr val="dk1"/>
              </a:solidFill>
              <a:latin typeface="Arial"/>
              <a:ea typeface="Arial"/>
              <a:cs typeface="Arial"/>
              <a:sym typeface="Arial"/>
            </a:endParaRPr>
          </a:p>
        </p:txBody>
      </p:sp>
      <p:pic>
        <p:nvPicPr>
          <p:cNvPr id="186" name="Google Shape;186;p29"/>
          <p:cNvPicPr preferRelativeResize="0"/>
          <p:nvPr/>
        </p:nvPicPr>
        <p:blipFill rotWithShape="1">
          <a:blip r:embed="rId3">
            <a:alphaModFix/>
          </a:blip>
          <a:srcRect/>
          <a:stretch/>
        </p:blipFill>
        <p:spPr>
          <a:xfrm>
            <a:off x="580255" y="635819"/>
            <a:ext cx="3834426" cy="2638085"/>
          </a:xfrm>
          <a:prstGeom prst="rect">
            <a:avLst/>
          </a:prstGeom>
          <a:noFill/>
          <a:ln>
            <a:noFill/>
          </a:ln>
        </p:spPr>
      </p:pic>
      <p:sp>
        <p:nvSpPr>
          <p:cNvPr id="187" name="Google Shape;187;p29"/>
          <p:cNvSpPr txBox="1"/>
          <p:nvPr/>
        </p:nvSpPr>
        <p:spPr>
          <a:xfrm>
            <a:off x="5077200" y="992225"/>
            <a:ext cx="3638400" cy="14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The camera acts as the eyes of the character. It puts the audience right in to the world of the image/film, as if we are there.</a:t>
            </a:r>
            <a:endParaRPr/>
          </a:p>
        </p:txBody>
      </p:sp>
      <p:pic>
        <p:nvPicPr>
          <p:cNvPr id="188" name="Google Shape;188;p29"/>
          <p:cNvPicPr preferRelativeResize="0"/>
          <p:nvPr/>
        </p:nvPicPr>
        <p:blipFill>
          <a:blip r:embed="rId4">
            <a:alphaModFix/>
          </a:blip>
          <a:stretch>
            <a:fillRect/>
          </a:stretch>
        </p:blipFill>
        <p:spPr>
          <a:xfrm>
            <a:off x="5077196" y="1998300"/>
            <a:ext cx="3462323" cy="20220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3"/>
        <p:cNvGrpSpPr/>
        <p:nvPr/>
      </p:nvGrpSpPr>
      <p:grpSpPr>
        <a:xfrm>
          <a:off x="0" y="0"/>
          <a:ext cx="0" cy="0"/>
          <a:chOff x="0" y="0"/>
          <a:chExt cx="0" cy="0"/>
        </a:xfrm>
      </p:grpSpPr>
      <p:sp>
        <p:nvSpPr>
          <p:cNvPr id="194" name="Google Shape;194;p30"/>
          <p:cNvSpPr txBox="1">
            <a:spLocks noGrp="1"/>
          </p:cNvSpPr>
          <p:nvPr>
            <p:ph type="title"/>
          </p:nvPr>
        </p:nvSpPr>
        <p:spPr>
          <a:xfrm>
            <a:off x="311700" y="445025"/>
            <a:ext cx="3959100" cy="863100"/>
          </a:xfrm>
          <a:prstGeom prst="rect">
            <a:avLst/>
          </a:prstGeom>
          <a:solidFill>
            <a:srgbClr val="D9D2E9"/>
          </a:solidFill>
          <a:ln w="9525"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t>Learning Point: Camera - Depth of Field</a:t>
            </a:r>
            <a:endParaRPr/>
          </a:p>
        </p:txBody>
      </p:sp>
      <p:sp>
        <p:nvSpPr>
          <p:cNvPr id="195" name="Google Shape;195;p30"/>
          <p:cNvSpPr txBox="1">
            <a:spLocks noGrp="1"/>
          </p:cNvSpPr>
          <p:nvPr>
            <p:ph type="body" idx="1"/>
          </p:nvPr>
        </p:nvSpPr>
        <p:spPr>
          <a:xfrm>
            <a:off x="311700" y="1434275"/>
            <a:ext cx="3767700" cy="3134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a:solidFill>
                  <a:srgbClr val="000000"/>
                </a:solidFill>
              </a:rPr>
              <a:t>Depth of field refers to how far into the distance you can see in a camera shot.  </a:t>
            </a:r>
            <a:endParaRPr>
              <a:solidFill>
                <a:srgbClr val="000000"/>
              </a:solidFill>
            </a:endParaRPr>
          </a:p>
          <a:p>
            <a:pPr marL="457200" lvl="0" indent="-342900" algn="l" rtl="0">
              <a:lnSpc>
                <a:spcPct val="100000"/>
              </a:lnSpc>
              <a:spcBef>
                <a:spcPts val="0"/>
              </a:spcBef>
              <a:spcAft>
                <a:spcPts val="0"/>
              </a:spcAft>
              <a:buClr>
                <a:srgbClr val="000000"/>
              </a:buClr>
              <a:buSzPts val="1800"/>
              <a:buChar char="●"/>
            </a:pPr>
            <a:r>
              <a:rPr lang="en-GB">
                <a:solidFill>
                  <a:srgbClr val="000000"/>
                </a:solidFill>
              </a:rPr>
              <a:t>A shallow depth of field means that you can only clearly focus on objects near to the camera (foreground).  Background objects appear blurry.</a:t>
            </a:r>
            <a:endParaRPr>
              <a:solidFill>
                <a:srgbClr val="000000"/>
              </a:solidFill>
            </a:endParaRPr>
          </a:p>
          <a:p>
            <a:pPr marL="457200" lvl="0" indent="-342900" algn="l" rtl="0">
              <a:spcBef>
                <a:spcPts val="0"/>
              </a:spcBef>
              <a:spcAft>
                <a:spcPts val="0"/>
              </a:spcAft>
              <a:buClr>
                <a:srgbClr val="000000"/>
              </a:buClr>
              <a:buSzPts val="1800"/>
              <a:buChar char="●"/>
            </a:pPr>
            <a:r>
              <a:rPr lang="en-GB">
                <a:solidFill>
                  <a:srgbClr val="000000"/>
                </a:solidFill>
              </a:rPr>
              <a:t>A large depth of field means you can see objects in the distance (background) as well as in the foreground.</a:t>
            </a:r>
            <a:endParaRPr>
              <a:solidFill>
                <a:srgbClr val="000000"/>
              </a:solidFill>
            </a:endParaRPr>
          </a:p>
          <a:p>
            <a:pPr marL="0" lvl="0" indent="0" algn="l" rtl="0">
              <a:spcBef>
                <a:spcPts val="1600"/>
              </a:spcBef>
              <a:spcAft>
                <a:spcPts val="0"/>
              </a:spcAft>
              <a:buNone/>
            </a:pPr>
            <a:endParaRPr>
              <a:solidFill>
                <a:srgbClr val="000000"/>
              </a:solidFill>
            </a:endParaRPr>
          </a:p>
          <a:p>
            <a:pPr marL="0" lvl="0" indent="0" algn="l" rtl="0">
              <a:spcBef>
                <a:spcPts val="1600"/>
              </a:spcBef>
              <a:spcAft>
                <a:spcPts val="1600"/>
              </a:spcAft>
              <a:buNone/>
            </a:pPr>
            <a:endParaRPr>
              <a:solidFill>
                <a:srgbClr val="000000"/>
              </a:solidFill>
            </a:endParaRPr>
          </a:p>
        </p:txBody>
      </p:sp>
      <p:pic>
        <p:nvPicPr>
          <p:cNvPr id="196" name="Google Shape;196;p30"/>
          <p:cNvPicPr preferRelativeResize="0"/>
          <p:nvPr/>
        </p:nvPicPr>
        <p:blipFill>
          <a:blip r:embed="rId3">
            <a:alphaModFix/>
          </a:blip>
          <a:stretch>
            <a:fillRect/>
          </a:stretch>
        </p:blipFill>
        <p:spPr>
          <a:xfrm>
            <a:off x="4270910" y="0"/>
            <a:ext cx="4873081" cy="5143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01"/>
        <p:cNvGrpSpPr/>
        <p:nvPr/>
      </p:nvGrpSpPr>
      <p:grpSpPr>
        <a:xfrm>
          <a:off x="0" y="0"/>
          <a:ext cx="0" cy="0"/>
          <a:chOff x="0" y="0"/>
          <a:chExt cx="0" cy="0"/>
        </a:xfrm>
      </p:grpSpPr>
      <p:sp>
        <p:nvSpPr>
          <p:cNvPr id="202" name="Google Shape;202;p31"/>
          <p:cNvSpPr txBox="1"/>
          <p:nvPr/>
        </p:nvSpPr>
        <p:spPr>
          <a:xfrm>
            <a:off x="170104" y="4020300"/>
            <a:ext cx="6336600" cy="5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000" b="1">
                <a:solidFill>
                  <a:schemeClr val="dk1"/>
                </a:solidFill>
              </a:rPr>
              <a:t>Large Depth of Field</a:t>
            </a:r>
            <a:endParaRPr sz="4000" b="1" i="0" u="none" strike="noStrike" cap="none">
              <a:solidFill>
                <a:schemeClr val="dk1"/>
              </a:solidFill>
              <a:latin typeface="Arial"/>
              <a:ea typeface="Arial"/>
              <a:cs typeface="Arial"/>
              <a:sym typeface="Arial"/>
            </a:endParaRPr>
          </a:p>
        </p:txBody>
      </p:sp>
      <p:pic>
        <p:nvPicPr>
          <p:cNvPr id="203" name="Google Shape;203;p31"/>
          <p:cNvPicPr preferRelativeResize="0"/>
          <p:nvPr/>
        </p:nvPicPr>
        <p:blipFill>
          <a:blip r:embed="rId3">
            <a:alphaModFix/>
          </a:blip>
          <a:stretch>
            <a:fillRect/>
          </a:stretch>
        </p:blipFill>
        <p:spPr>
          <a:xfrm>
            <a:off x="152400" y="152400"/>
            <a:ext cx="8828909" cy="37154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08"/>
        <p:cNvGrpSpPr/>
        <p:nvPr/>
      </p:nvGrpSpPr>
      <p:grpSpPr>
        <a:xfrm>
          <a:off x="0" y="0"/>
          <a:ext cx="0" cy="0"/>
          <a:chOff x="0" y="0"/>
          <a:chExt cx="0" cy="0"/>
        </a:xfrm>
      </p:grpSpPr>
      <p:sp>
        <p:nvSpPr>
          <p:cNvPr id="209" name="Google Shape;209;p32"/>
          <p:cNvSpPr txBox="1"/>
          <p:nvPr/>
        </p:nvSpPr>
        <p:spPr>
          <a:xfrm>
            <a:off x="170104" y="4020300"/>
            <a:ext cx="6336600" cy="5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000" b="1">
                <a:solidFill>
                  <a:schemeClr val="dk1"/>
                </a:solidFill>
              </a:rPr>
              <a:t>Shallow Depth of Field</a:t>
            </a:r>
            <a:endParaRPr sz="4000" b="1" i="0" u="none" strike="noStrike" cap="none">
              <a:solidFill>
                <a:schemeClr val="dk1"/>
              </a:solidFill>
              <a:latin typeface="Arial"/>
              <a:ea typeface="Arial"/>
              <a:cs typeface="Arial"/>
              <a:sym typeface="Arial"/>
            </a:endParaRPr>
          </a:p>
        </p:txBody>
      </p:sp>
      <p:pic>
        <p:nvPicPr>
          <p:cNvPr id="210" name="Google Shape;210;p32"/>
          <p:cNvPicPr preferRelativeResize="0"/>
          <p:nvPr/>
        </p:nvPicPr>
        <p:blipFill>
          <a:blip r:embed="rId3">
            <a:alphaModFix/>
          </a:blip>
          <a:stretch>
            <a:fillRect/>
          </a:stretch>
        </p:blipFill>
        <p:spPr>
          <a:xfrm>
            <a:off x="152400" y="152400"/>
            <a:ext cx="8828909" cy="3715499"/>
          </a:xfrm>
          <a:prstGeom prst="rect">
            <a:avLst/>
          </a:prstGeom>
          <a:noFill/>
          <a:ln>
            <a:noFill/>
          </a:ln>
        </p:spPr>
      </p:pic>
      <p:sp>
        <p:nvSpPr>
          <p:cNvPr id="211" name="Google Shape;211;p32"/>
          <p:cNvSpPr txBox="1"/>
          <p:nvPr/>
        </p:nvSpPr>
        <p:spPr>
          <a:xfrm>
            <a:off x="5981300" y="4020300"/>
            <a:ext cx="3000000" cy="91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The audience is able to focus on an important person or object but still see some of the background and context.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11700" y="445025"/>
            <a:ext cx="8520600" cy="572700"/>
          </a:xfrm>
          <a:prstGeom prst="rect">
            <a:avLst/>
          </a:prstGeom>
          <a:solidFill>
            <a:srgbClr val="D9D2E9"/>
          </a:solidFill>
          <a:ln w="9525"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Camera shots </a:t>
            </a:r>
            <a:r>
              <a:rPr lang="en-GB" dirty="0"/>
              <a:t>- </a:t>
            </a:r>
            <a:r>
              <a:rPr lang="en-GB" dirty="0" smtClean="0"/>
              <a:t>Distances </a:t>
            </a:r>
            <a:r>
              <a:rPr lang="en-GB" dirty="0"/>
              <a:t>and </a:t>
            </a:r>
            <a:r>
              <a:rPr lang="en-GB" dirty="0" smtClean="0"/>
              <a:t>Angles</a:t>
            </a:r>
            <a:endParaRPr dirty="0"/>
          </a:p>
        </p:txBody>
      </p:sp>
      <p:sp>
        <p:nvSpPr>
          <p:cNvPr id="72" name="Google Shape;72;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rgbClr val="000000"/>
                </a:solidFill>
              </a:rPr>
              <a:t>Different camera shots are defined by the following criteria:</a:t>
            </a:r>
            <a:endParaRPr dirty="0">
              <a:solidFill>
                <a:srgbClr val="000000"/>
              </a:solidFill>
            </a:endParaRPr>
          </a:p>
          <a:p>
            <a:pPr marL="457200" lvl="0" indent="-342900" algn="l" rtl="0">
              <a:spcBef>
                <a:spcPts val="1600"/>
              </a:spcBef>
              <a:spcAft>
                <a:spcPts val="0"/>
              </a:spcAft>
              <a:buClr>
                <a:srgbClr val="000000"/>
              </a:buClr>
              <a:buSzPts val="1800"/>
              <a:buChar char="●"/>
            </a:pPr>
            <a:r>
              <a:rPr lang="en-GB" dirty="0">
                <a:solidFill>
                  <a:srgbClr val="000000"/>
                </a:solidFill>
              </a:rPr>
              <a:t>Distance</a:t>
            </a:r>
            <a:endParaRPr dirty="0">
              <a:solidFill>
                <a:srgbClr val="000000"/>
              </a:solidFill>
            </a:endParaRPr>
          </a:p>
          <a:p>
            <a:pPr marL="457200" lvl="0" indent="-342900" algn="l" rtl="0">
              <a:spcBef>
                <a:spcPts val="0"/>
              </a:spcBef>
              <a:spcAft>
                <a:spcPts val="0"/>
              </a:spcAft>
              <a:buClr>
                <a:srgbClr val="000000"/>
              </a:buClr>
              <a:buSzPts val="1800"/>
              <a:buChar char="●"/>
            </a:pPr>
            <a:r>
              <a:rPr lang="en-GB" dirty="0">
                <a:solidFill>
                  <a:srgbClr val="000000"/>
                </a:solidFill>
              </a:rPr>
              <a:t>Angle</a:t>
            </a:r>
            <a:endParaRPr dirty="0">
              <a:solidFill>
                <a:srgbClr val="000000"/>
              </a:solidFill>
            </a:endParaRPr>
          </a:p>
          <a:p>
            <a:pPr marL="457200" lvl="0" indent="-342900" algn="l" rtl="0">
              <a:spcBef>
                <a:spcPts val="0"/>
              </a:spcBef>
              <a:spcAft>
                <a:spcPts val="0"/>
              </a:spcAft>
              <a:buClr>
                <a:srgbClr val="000000"/>
              </a:buClr>
              <a:buSzPts val="1800"/>
              <a:buChar char="●"/>
            </a:pPr>
            <a:r>
              <a:rPr lang="en-GB" dirty="0">
                <a:solidFill>
                  <a:srgbClr val="000000"/>
                </a:solidFill>
              </a:rPr>
              <a:t>Movement</a:t>
            </a:r>
            <a:endParaRPr dirty="0">
              <a:solidFill>
                <a:srgbClr val="000000"/>
              </a:solidFill>
            </a:endParaRPr>
          </a:p>
          <a:p>
            <a:pPr marL="0" lvl="0" indent="0" algn="l" rtl="0">
              <a:spcBef>
                <a:spcPts val="1600"/>
              </a:spcBef>
              <a:spcAft>
                <a:spcPts val="0"/>
              </a:spcAft>
              <a:buNone/>
            </a:pPr>
            <a:r>
              <a:rPr lang="en-GB" dirty="0">
                <a:solidFill>
                  <a:srgbClr val="000000"/>
                </a:solidFill>
              </a:rPr>
              <a:t>Look at the following camera shots - each is identified by its distance or angle. (These of course can be combined).</a:t>
            </a:r>
            <a:endParaRPr dirty="0">
              <a:solidFill>
                <a:srgbClr val="000000"/>
              </a:solidFill>
            </a:endParaRPr>
          </a:p>
          <a:p>
            <a:pPr marL="0" lvl="0" indent="0" algn="l" rtl="0">
              <a:spcBef>
                <a:spcPts val="1600"/>
              </a:spcBef>
              <a:spcAft>
                <a:spcPts val="1600"/>
              </a:spcAft>
              <a:buNone/>
            </a:pPr>
            <a:endParaRPr dirty="0">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16"/>
        <p:cNvGrpSpPr/>
        <p:nvPr/>
      </p:nvGrpSpPr>
      <p:grpSpPr>
        <a:xfrm>
          <a:off x="0" y="0"/>
          <a:ext cx="0" cy="0"/>
          <a:chOff x="0" y="0"/>
          <a:chExt cx="0" cy="0"/>
        </a:xfrm>
      </p:grpSpPr>
      <p:pic>
        <p:nvPicPr>
          <p:cNvPr id="217" name="Google Shape;217;p33" descr="bungee"/>
          <p:cNvPicPr preferRelativeResize="0"/>
          <p:nvPr/>
        </p:nvPicPr>
        <p:blipFill rotWithShape="1">
          <a:blip r:embed="rId3">
            <a:alphaModFix/>
          </a:blip>
          <a:srcRect/>
          <a:stretch/>
        </p:blipFill>
        <p:spPr>
          <a:xfrm>
            <a:off x="741898" y="921460"/>
            <a:ext cx="5183982" cy="3456385"/>
          </a:xfrm>
          <a:prstGeom prst="rect">
            <a:avLst/>
          </a:prstGeom>
          <a:noFill/>
          <a:ln>
            <a:noFill/>
          </a:ln>
        </p:spPr>
      </p:pic>
      <p:pic>
        <p:nvPicPr>
          <p:cNvPr id="218" name="Google Shape;218;p33" descr="ballerina"/>
          <p:cNvPicPr preferRelativeResize="0"/>
          <p:nvPr/>
        </p:nvPicPr>
        <p:blipFill rotWithShape="1">
          <a:blip r:embed="rId4">
            <a:alphaModFix/>
          </a:blip>
          <a:srcRect/>
          <a:stretch/>
        </p:blipFill>
        <p:spPr>
          <a:xfrm>
            <a:off x="1336800" y="1036107"/>
            <a:ext cx="4007644" cy="3155156"/>
          </a:xfrm>
          <a:prstGeom prst="rect">
            <a:avLst/>
          </a:prstGeom>
          <a:noFill/>
          <a:ln>
            <a:noFill/>
          </a:ln>
        </p:spPr>
      </p:pic>
      <p:pic>
        <p:nvPicPr>
          <p:cNvPr id="219" name="Google Shape;219;p33" descr="dog nose"/>
          <p:cNvPicPr preferRelativeResize="0"/>
          <p:nvPr/>
        </p:nvPicPr>
        <p:blipFill rotWithShape="1">
          <a:blip r:embed="rId5">
            <a:alphaModFix/>
          </a:blip>
          <a:srcRect/>
          <a:stretch/>
        </p:blipFill>
        <p:spPr>
          <a:xfrm>
            <a:off x="961658" y="1009778"/>
            <a:ext cx="3807619" cy="2857500"/>
          </a:xfrm>
          <a:prstGeom prst="rect">
            <a:avLst/>
          </a:prstGeom>
          <a:noFill/>
          <a:ln>
            <a:noFill/>
          </a:ln>
        </p:spPr>
      </p:pic>
      <p:pic>
        <p:nvPicPr>
          <p:cNvPr id="220" name="Google Shape;220;p33" descr="lucerne"/>
          <p:cNvPicPr preferRelativeResize="0"/>
          <p:nvPr/>
        </p:nvPicPr>
        <p:blipFill rotWithShape="1">
          <a:blip r:embed="rId6">
            <a:alphaModFix/>
          </a:blip>
          <a:srcRect/>
          <a:stretch/>
        </p:blipFill>
        <p:spPr>
          <a:xfrm>
            <a:off x="1607256" y="806997"/>
            <a:ext cx="4071938" cy="2857500"/>
          </a:xfrm>
          <a:prstGeom prst="rect">
            <a:avLst/>
          </a:prstGeom>
          <a:noFill/>
          <a:ln>
            <a:noFill/>
          </a:ln>
        </p:spPr>
      </p:pic>
      <p:pic>
        <p:nvPicPr>
          <p:cNvPr id="221" name="Google Shape;221;p33" descr="norden pump house"/>
          <p:cNvPicPr preferRelativeResize="0"/>
          <p:nvPr/>
        </p:nvPicPr>
        <p:blipFill rotWithShape="1">
          <a:blip r:embed="rId7">
            <a:alphaModFix/>
          </a:blip>
          <a:srcRect/>
          <a:stretch/>
        </p:blipFill>
        <p:spPr>
          <a:xfrm>
            <a:off x="1112580" y="885656"/>
            <a:ext cx="4627959" cy="2969418"/>
          </a:xfrm>
          <a:prstGeom prst="rect">
            <a:avLst/>
          </a:prstGeom>
          <a:noFill/>
          <a:ln>
            <a:noFill/>
          </a:ln>
        </p:spPr>
      </p:pic>
      <p:pic>
        <p:nvPicPr>
          <p:cNvPr id="222" name="Google Shape;222;p33"/>
          <p:cNvPicPr preferRelativeResize="0"/>
          <p:nvPr/>
        </p:nvPicPr>
        <p:blipFill rotWithShape="1">
          <a:blip r:embed="rId8">
            <a:alphaModFix/>
          </a:blip>
          <a:srcRect/>
          <a:stretch/>
        </p:blipFill>
        <p:spPr>
          <a:xfrm>
            <a:off x="1127596" y="1078787"/>
            <a:ext cx="4076900" cy="2705714"/>
          </a:xfrm>
          <a:prstGeom prst="rect">
            <a:avLst/>
          </a:prstGeom>
          <a:noFill/>
          <a:ln>
            <a:noFill/>
          </a:ln>
        </p:spPr>
      </p:pic>
      <p:pic>
        <p:nvPicPr>
          <p:cNvPr id="223" name="Google Shape;223;p33"/>
          <p:cNvPicPr preferRelativeResize="0"/>
          <p:nvPr/>
        </p:nvPicPr>
        <p:blipFill rotWithShape="1">
          <a:blip r:embed="rId9">
            <a:alphaModFix/>
          </a:blip>
          <a:srcRect/>
          <a:stretch/>
        </p:blipFill>
        <p:spPr>
          <a:xfrm>
            <a:off x="1589041" y="1282218"/>
            <a:ext cx="3894816" cy="2596542"/>
          </a:xfrm>
          <a:prstGeom prst="rect">
            <a:avLst/>
          </a:prstGeom>
          <a:noFill/>
          <a:ln>
            <a:noFill/>
          </a:ln>
        </p:spPr>
      </p:pic>
      <p:pic>
        <p:nvPicPr>
          <p:cNvPr id="224" name="Google Shape;224;p33"/>
          <p:cNvPicPr preferRelativeResize="0"/>
          <p:nvPr/>
        </p:nvPicPr>
        <p:blipFill rotWithShape="1">
          <a:blip r:embed="rId10">
            <a:alphaModFix/>
          </a:blip>
          <a:srcRect/>
          <a:stretch/>
        </p:blipFill>
        <p:spPr>
          <a:xfrm>
            <a:off x="908932" y="761700"/>
            <a:ext cx="4649446" cy="3486897"/>
          </a:xfrm>
          <a:prstGeom prst="rect">
            <a:avLst/>
          </a:prstGeom>
          <a:noFill/>
          <a:ln>
            <a:noFill/>
          </a:ln>
        </p:spPr>
      </p:pic>
      <p:pic>
        <p:nvPicPr>
          <p:cNvPr id="225" name="Google Shape;225;p33"/>
          <p:cNvPicPr preferRelativeResize="0"/>
          <p:nvPr/>
        </p:nvPicPr>
        <p:blipFill rotWithShape="1">
          <a:blip r:embed="rId11">
            <a:alphaModFix/>
          </a:blip>
          <a:srcRect/>
          <a:stretch/>
        </p:blipFill>
        <p:spPr>
          <a:xfrm>
            <a:off x="756283" y="1009778"/>
            <a:ext cx="4533420" cy="3141423"/>
          </a:xfrm>
          <a:prstGeom prst="rect">
            <a:avLst/>
          </a:prstGeom>
          <a:noFill/>
          <a:ln>
            <a:noFill/>
          </a:ln>
        </p:spPr>
      </p:pic>
      <p:pic>
        <p:nvPicPr>
          <p:cNvPr id="226" name="Google Shape;226;p33"/>
          <p:cNvPicPr preferRelativeResize="0"/>
          <p:nvPr/>
        </p:nvPicPr>
        <p:blipFill rotWithShape="1">
          <a:blip r:embed="rId12">
            <a:alphaModFix/>
          </a:blip>
          <a:srcRect/>
          <a:stretch/>
        </p:blipFill>
        <p:spPr>
          <a:xfrm>
            <a:off x="908932" y="877364"/>
            <a:ext cx="4404896" cy="2977710"/>
          </a:xfrm>
          <a:prstGeom prst="rect">
            <a:avLst/>
          </a:prstGeom>
          <a:noFill/>
          <a:ln>
            <a:noFill/>
          </a:ln>
        </p:spPr>
      </p:pic>
      <p:pic>
        <p:nvPicPr>
          <p:cNvPr id="227" name="Google Shape;227;p33"/>
          <p:cNvPicPr preferRelativeResize="0"/>
          <p:nvPr/>
        </p:nvPicPr>
        <p:blipFill rotWithShape="1">
          <a:blip r:embed="rId13">
            <a:alphaModFix/>
          </a:blip>
          <a:srcRect/>
          <a:stretch/>
        </p:blipFill>
        <p:spPr>
          <a:xfrm>
            <a:off x="2556610" y="591006"/>
            <a:ext cx="2461914" cy="3681276"/>
          </a:xfrm>
          <a:prstGeom prst="rect">
            <a:avLst/>
          </a:prstGeom>
          <a:noFill/>
          <a:ln>
            <a:noFill/>
          </a:ln>
        </p:spPr>
      </p:pic>
      <p:pic>
        <p:nvPicPr>
          <p:cNvPr id="228" name="Google Shape;228;p33"/>
          <p:cNvPicPr preferRelativeResize="0"/>
          <p:nvPr/>
        </p:nvPicPr>
        <p:blipFill rotWithShape="1">
          <a:blip r:embed="rId14">
            <a:alphaModFix/>
          </a:blip>
          <a:srcRect/>
          <a:stretch/>
        </p:blipFill>
        <p:spPr>
          <a:xfrm>
            <a:off x="2167329" y="496265"/>
            <a:ext cx="2903366" cy="4017765"/>
          </a:xfrm>
          <a:prstGeom prst="rect">
            <a:avLst/>
          </a:prstGeom>
          <a:noFill/>
          <a:ln>
            <a:noFill/>
          </a:ln>
        </p:spPr>
      </p:pic>
      <p:pic>
        <p:nvPicPr>
          <p:cNvPr id="229" name="Google Shape;229;p33"/>
          <p:cNvPicPr preferRelativeResize="0"/>
          <p:nvPr/>
        </p:nvPicPr>
        <p:blipFill rotWithShape="1">
          <a:blip r:embed="rId15">
            <a:alphaModFix/>
          </a:blip>
          <a:srcRect/>
          <a:stretch/>
        </p:blipFill>
        <p:spPr>
          <a:xfrm>
            <a:off x="1652577" y="1200600"/>
            <a:ext cx="3289430" cy="2463897"/>
          </a:xfrm>
          <a:prstGeom prst="rect">
            <a:avLst/>
          </a:prstGeom>
          <a:noFill/>
          <a:ln>
            <a:noFill/>
          </a:ln>
        </p:spPr>
      </p:pic>
      <p:pic>
        <p:nvPicPr>
          <p:cNvPr id="230" name="Google Shape;230;p33"/>
          <p:cNvPicPr preferRelativeResize="0"/>
          <p:nvPr/>
        </p:nvPicPr>
        <p:blipFill rotWithShape="1">
          <a:blip r:embed="rId16">
            <a:alphaModFix/>
          </a:blip>
          <a:srcRect/>
          <a:stretch/>
        </p:blipFill>
        <p:spPr>
          <a:xfrm>
            <a:off x="1698983" y="1119444"/>
            <a:ext cx="3464371" cy="2771404"/>
          </a:xfrm>
          <a:prstGeom prst="rect">
            <a:avLst/>
          </a:prstGeom>
          <a:noFill/>
          <a:ln>
            <a:noFill/>
          </a:ln>
        </p:spPr>
      </p:pic>
      <p:pic>
        <p:nvPicPr>
          <p:cNvPr id="231" name="Google Shape;231;p33"/>
          <p:cNvPicPr preferRelativeResize="0"/>
          <p:nvPr/>
        </p:nvPicPr>
        <p:blipFill rotWithShape="1">
          <a:blip r:embed="rId17">
            <a:alphaModFix/>
          </a:blip>
          <a:srcRect/>
          <a:stretch/>
        </p:blipFill>
        <p:spPr>
          <a:xfrm>
            <a:off x="1562100" y="1293019"/>
            <a:ext cx="4514850" cy="2557463"/>
          </a:xfrm>
          <a:prstGeom prst="rect">
            <a:avLst/>
          </a:prstGeom>
          <a:noFill/>
          <a:ln>
            <a:noFill/>
          </a:ln>
        </p:spPr>
      </p:pic>
      <p:sp>
        <p:nvSpPr>
          <p:cNvPr id="232" name="Google Shape;232;p33"/>
          <p:cNvSpPr txBox="1"/>
          <p:nvPr/>
        </p:nvSpPr>
        <p:spPr>
          <a:xfrm>
            <a:off x="6580150" y="1273200"/>
            <a:ext cx="1692300" cy="246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t>Test Yourself. Play in presentation mode.</a:t>
            </a: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500"/>
                                        <p:tgtEl>
                                          <p:spTgt spid="2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8" fill="hold" nodeType="clickEffect">
                                  <p:stCondLst>
                                    <p:cond delay="0"/>
                                  </p:stCondLst>
                                  <p:childTnLst>
                                    <p:anim calcmode="lin" valueType="num">
                                      <p:cBhvr additive="base">
                                        <p:cTn id="11" dur="500"/>
                                        <p:tgtEl>
                                          <p:spTgt spid="220"/>
                                        </p:tgtEl>
                                        <p:attrNameLst>
                                          <p:attrName>ppt_x</p:attrName>
                                        </p:attrNameLst>
                                      </p:cBhvr>
                                      <p:tavLst>
                                        <p:tav tm="0">
                                          <p:val>
                                            <p:strVal val="#ppt_x"/>
                                          </p:val>
                                        </p:tav>
                                        <p:tav tm="100000">
                                          <p:val>
                                            <p:strVal val="#ppt_x-1"/>
                                          </p:val>
                                        </p:tav>
                                      </p:tavLst>
                                    </p:anim>
                                    <p:set>
                                      <p:cBhvr>
                                        <p:cTn id="12" dur="1" fill="hold">
                                          <p:stCondLst>
                                            <p:cond delay="500"/>
                                          </p:stCondLst>
                                        </p:cTn>
                                        <p:tgtEl>
                                          <p:spTgt spid="2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227"/>
                                        </p:tgtEl>
                                      </p:cBhvr>
                                    </p:animEffect>
                                    <p:set>
                                      <p:cBhvr>
                                        <p:cTn id="21" dur="1" fill="hold">
                                          <p:stCondLst>
                                            <p:cond delay="1000"/>
                                          </p:stCondLst>
                                        </p:cTn>
                                        <p:tgtEl>
                                          <p:spTgt spid="22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7"/>
                                        </p:tgtEl>
                                        <p:attrNameLst>
                                          <p:attrName>style.visibility</p:attrName>
                                        </p:attrNameLst>
                                      </p:cBhvr>
                                      <p:to>
                                        <p:strVal val="visible"/>
                                      </p:to>
                                    </p:set>
                                    <p:animEffect transition="in" filter="fade">
                                      <p:cBhvr>
                                        <p:cTn id="26" dur="500"/>
                                        <p:tgtEl>
                                          <p:spTgt spid="2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1000"/>
                                        <p:tgtEl>
                                          <p:spTgt spid="217"/>
                                        </p:tgtEl>
                                      </p:cBhvr>
                                    </p:animEffect>
                                    <p:set>
                                      <p:cBhvr>
                                        <p:cTn id="31" dur="1" fill="hold">
                                          <p:stCondLst>
                                            <p:cond delay="1000"/>
                                          </p:stCondLst>
                                        </p:cTn>
                                        <p:tgtEl>
                                          <p:spTgt spid="21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9"/>
                                        </p:tgtEl>
                                        <p:attrNameLst>
                                          <p:attrName>style.visibility</p:attrName>
                                        </p:attrNameLst>
                                      </p:cBhvr>
                                      <p:to>
                                        <p:strVal val="visible"/>
                                      </p:to>
                                    </p:set>
                                    <p:animEffect transition="in" filter="fade">
                                      <p:cBhvr>
                                        <p:cTn id="36" dur="500"/>
                                        <p:tgtEl>
                                          <p:spTgt spid="22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29"/>
                                        </p:tgtEl>
                                      </p:cBhvr>
                                    </p:animEffect>
                                    <p:set>
                                      <p:cBhvr>
                                        <p:cTn id="41" dur="1" fill="hold">
                                          <p:stCondLst>
                                            <p:cond delay="500"/>
                                          </p:stCondLst>
                                        </p:cTn>
                                        <p:tgtEl>
                                          <p:spTgt spid="22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22"/>
                                        </p:tgtEl>
                                        <p:attrNameLst>
                                          <p:attrName>style.visibility</p:attrName>
                                        </p:attrNameLst>
                                      </p:cBhvr>
                                      <p:to>
                                        <p:strVal val="visible"/>
                                      </p:to>
                                    </p:set>
                                    <p:animEffect transition="in" filter="fade">
                                      <p:cBhvr>
                                        <p:cTn id="46" dur="500"/>
                                        <p:tgtEl>
                                          <p:spTgt spid="2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00"/>
                                        <p:tgtEl>
                                          <p:spTgt spid="222"/>
                                        </p:tgtEl>
                                      </p:cBhvr>
                                    </p:animEffect>
                                    <p:set>
                                      <p:cBhvr>
                                        <p:cTn id="51" dur="1" fill="hold">
                                          <p:stCondLst>
                                            <p:cond delay="1000"/>
                                          </p:stCondLst>
                                        </p:cTn>
                                        <p:tgtEl>
                                          <p:spTgt spid="22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26"/>
                                        </p:tgtEl>
                                        <p:attrNameLst>
                                          <p:attrName>style.visibility</p:attrName>
                                        </p:attrNameLst>
                                      </p:cBhvr>
                                      <p:to>
                                        <p:strVal val="visible"/>
                                      </p:to>
                                    </p:set>
                                    <p:animEffect transition="in" filter="fade">
                                      <p:cBhvr>
                                        <p:cTn id="56" dur="1000"/>
                                        <p:tgtEl>
                                          <p:spTgt spid="22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2000"/>
                                        <p:tgtEl>
                                          <p:spTgt spid="226"/>
                                        </p:tgtEl>
                                      </p:cBhvr>
                                    </p:animEffect>
                                    <p:set>
                                      <p:cBhvr>
                                        <p:cTn id="61" dur="1" fill="hold">
                                          <p:stCondLst>
                                            <p:cond delay="2000"/>
                                          </p:stCondLst>
                                        </p:cTn>
                                        <p:tgtEl>
                                          <p:spTgt spid="226"/>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23"/>
                                        </p:tgtEl>
                                        <p:attrNameLst>
                                          <p:attrName>style.visibility</p:attrName>
                                        </p:attrNameLst>
                                      </p:cBhvr>
                                      <p:to>
                                        <p:strVal val="visible"/>
                                      </p:to>
                                    </p:set>
                                    <p:animEffect transition="in" filter="fade">
                                      <p:cBhvr>
                                        <p:cTn id="66" dur="500"/>
                                        <p:tgtEl>
                                          <p:spTgt spid="22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1"/>
                                          </p:stCondLst>
                                        </p:cTn>
                                        <p:tgtEl>
                                          <p:spTgt spid="22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24"/>
                                        </p:tgtEl>
                                      </p:cBhvr>
                                    </p:animEffect>
                                    <p:set>
                                      <p:cBhvr>
                                        <p:cTn id="79" dur="1" fill="hold">
                                          <p:stCondLst>
                                            <p:cond delay="500"/>
                                          </p:stCondLst>
                                        </p:cTn>
                                        <p:tgtEl>
                                          <p:spTgt spid="22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18"/>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2" presetClass="exit" presetSubtype="8" fill="hold" nodeType="clickEffect">
                                  <p:stCondLst>
                                    <p:cond delay="0"/>
                                  </p:stCondLst>
                                  <p:childTnLst>
                                    <p:anim calcmode="lin" valueType="num">
                                      <p:cBhvr additive="base">
                                        <p:cTn id="87" dur="500"/>
                                        <p:tgtEl>
                                          <p:spTgt spid="218"/>
                                        </p:tgtEl>
                                        <p:attrNameLst>
                                          <p:attrName>ppt_x</p:attrName>
                                        </p:attrNameLst>
                                      </p:cBhvr>
                                      <p:tavLst>
                                        <p:tav tm="0">
                                          <p:val>
                                            <p:strVal val="#ppt_x"/>
                                          </p:val>
                                        </p:tav>
                                        <p:tav tm="100000">
                                          <p:val>
                                            <p:strVal val="#ppt_x-1"/>
                                          </p:val>
                                        </p:tav>
                                      </p:tavLst>
                                    </p:anim>
                                    <p:set>
                                      <p:cBhvr>
                                        <p:cTn id="88" dur="1" fill="hold">
                                          <p:stCondLst>
                                            <p:cond delay="500"/>
                                          </p:stCondLst>
                                        </p:cTn>
                                        <p:tgtEl>
                                          <p:spTgt spid="218"/>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31"/>
                                        </p:tgtEl>
                                        <p:attrNameLst>
                                          <p:attrName>style.visibility</p:attrName>
                                        </p:attrNameLst>
                                      </p:cBhvr>
                                      <p:to>
                                        <p:strVal val="visible"/>
                                      </p:to>
                                    </p:set>
                                    <p:animEffect transition="in" filter="fade">
                                      <p:cBhvr>
                                        <p:cTn id="93" dur="500"/>
                                        <p:tgtEl>
                                          <p:spTgt spid="231"/>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xit" presetSubtype="4" fill="hold" nodeType="clickEffect">
                                  <p:stCondLst>
                                    <p:cond delay="0"/>
                                  </p:stCondLst>
                                  <p:childTnLst>
                                    <p:anim calcmode="lin" valueType="num">
                                      <p:cBhvr additive="base">
                                        <p:cTn id="97" dur="500"/>
                                        <p:tgtEl>
                                          <p:spTgt spid="231"/>
                                        </p:tgtEl>
                                        <p:attrNameLst>
                                          <p:attrName>ppt_y</p:attrName>
                                        </p:attrNameLst>
                                      </p:cBhvr>
                                      <p:tavLst>
                                        <p:tav tm="0">
                                          <p:val>
                                            <p:strVal val="#ppt_y"/>
                                          </p:val>
                                        </p:tav>
                                        <p:tav tm="100000">
                                          <p:val>
                                            <p:strVal val="#ppt_y+1"/>
                                          </p:val>
                                        </p:tav>
                                      </p:tavLst>
                                    </p:anim>
                                    <p:set>
                                      <p:cBhvr>
                                        <p:cTn id="98" dur="1" fill="hold">
                                          <p:stCondLst>
                                            <p:cond delay="500"/>
                                          </p:stCondLst>
                                        </p:cTn>
                                        <p:tgtEl>
                                          <p:spTgt spid="23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225"/>
                                        </p:tgtEl>
                                        <p:attrNameLst>
                                          <p:attrName>style.visibility</p:attrName>
                                        </p:attrNameLst>
                                      </p:cBhvr>
                                      <p:to>
                                        <p:strVal val="visible"/>
                                      </p:to>
                                    </p:set>
                                    <p:animEffect transition="in" filter="fade">
                                      <p:cBhvr>
                                        <p:cTn id="103" dur="500"/>
                                        <p:tgtEl>
                                          <p:spTgt spid="225"/>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1"/>
                                          </p:stCondLst>
                                        </p:cTn>
                                        <p:tgtEl>
                                          <p:spTgt spid="225"/>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219"/>
                                        </p:tgtEl>
                                        <p:attrNameLst>
                                          <p:attrName>style.visibility</p:attrName>
                                        </p:attrNameLst>
                                      </p:cBhvr>
                                      <p:to>
                                        <p:strVal val="visible"/>
                                      </p:to>
                                    </p:set>
                                    <p:animEffect transition="in" filter="fade">
                                      <p:cBhvr>
                                        <p:cTn id="112" dur="1000"/>
                                        <p:tgtEl>
                                          <p:spTgt spid="219"/>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1000"/>
                                        <p:tgtEl>
                                          <p:spTgt spid="219"/>
                                        </p:tgtEl>
                                      </p:cBhvr>
                                    </p:animEffect>
                                    <p:set>
                                      <p:cBhvr>
                                        <p:cTn id="117" dur="1" fill="hold">
                                          <p:stCondLst>
                                            <p:cond delay="1000"/>
                                          </p:stCondLst>
                                        </p:cTn>
                                        <p:tgtEl>
                                          <p:spTgt spid="21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221"/>
                                        </p:tgtEl>
                                        <p:attrNameLst>
                                          <p:attrName>style.visibility</p:attrName>
                                        </p:attrNameLst>
                                      </p:cBhvr>
                                      <p:to>
                                        <p:strVal val="visible"/>
                                      </p:to>
                                    </p:set>
                                    <p:animEffect transition="in" filter="fade">
                                      <p:cBhvr>
                                        <p:cTn id="122" dur="1000"/>
                                        <p:tgtEl>
                                          <p:spTgt spid="221"/>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221"/>
                                        </p:tgtEl>
                                      </p:cBhvr>
                                    </p:animEffect>
                                    <p:set>
                                      <p:cBhvr>
                                        <p:cTn id="127" dur="1" fill="hold">
                                          <p:stCondLst>
                                            <p:cond delay="500"/>
                                          </p:stCondLst>
                                        </p:cTn>
                                        <p:tgtEl>
                                          <p:spTgt spid="22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228"/>
                                        </p:tgtEl>
                                        <p:attrNameLst>
                                          <p:attrName>style.visibility</p:attrName>
                                        </p:attrNameLst>
                                      </p:cBhvr>
                                      <p:to>
                                        <p:strVal val="visible"/>
                                      </p:to>
                                    </p:set>
                                    <p:animEffect transition="in" filter="fade">
                                      <p:cBhvr>
                                        <p:cTn id="132" dur="500"/>
                                        <p:tgtEl>
                                          <p:spTgt spid="228"/>
                                        </p:tgtEl>
                                      </p:cBhvr>
                                    </p:animEffect>
                                  </p:childTnLst>
                                </p:cTn>
                              </p:par>
                            </p:childTnLst>
                          </p:cTn>
                        </p:par>
                      </p:childTnLst>
                    </p:cTn>
                  </p:par>
                  <p:par>
                    <p:cTn id="133" fill="hold">
                      <p:stCondLst>
                        <p:cond delay="indefinite"/>
                      </p:stCondLst>
                      <p:childTnLst>
                        <p:par>
                          <p:cTn id="134" fill="hold">
                            <p:stCondLst>
                              <p:cond delay="0"/>
                            </p:stCondLst>
                            <p:childTnLst>
                              <p:par>
                                <p:cTn id="135" presetID="23" presetClass="exit" presetSubtype="32" fill="hold" nodeType="clickEffect">
                                  <p:stCondLst>
                                    <p:cond delay="0"/>
                                  </p:stCondLst>
                                  <p:childTnLst>
                                    <p:anim calcmode="lin" valueType="num">
                                      <p:cBhvr additive="base">
                                        <p:cTn id="136" dur="500"/>
                                        <p:tgtEl>
                                          <p:spTgt spid="228"/>
                                        </p:tgtEl>
                                        <p:attrNameLst>
                                          <p:attrName>ppt_w</p:attrName>
                                        </p:attrNameLst>
                                      </p:cBhvr>
                                      <p:tavLst>
                                        <p:tav tm="0">
                                          <p:val>
                                            <p:strVal val="#ppt_w"/>
                                          </p:val>
                                        </p:tav>
                                        <p:tav tm="100000">
                                          <p:val>
                                            <p:strVal val="0"/>
                                          </p:val>
                                        </p:tav>
                                      </p:tavLst>
                                    </p:anim>
                                    <p:anim calcmode="lin" valueType="num">
                                      <p:cBhvr additive="base">
                                        <p:cTn id="137" dur="500"/>
                                        <p:tgtEl>
                                          <p:spTgt spid="228"/>
                                        </p:tgtEl>
                                        <p:attrNameLst>
                                          <p:attrName>ppt_h</p:attrName>
                                        </p:attrNameLst>
                                      </p:cBhvr>
                                      <p:tavLst>
                                        <p:tav tm="0">
                                          <p:val>
                                            <p:strVal val="#ppt_h"/>
                                          </p:val>
                                        </p:tav>
                                        <p:tav tm="100000">
                                          <p:val>
                                            <p:strVal val="0"/>
                                          </p:val>
                                        </p:tav>
                                      </p:tavLst>
                                    </p:anim>
                                    <p:set>
                                      <p:cBhvr>
                                        <p:cTn id="138" dur="1" fill="hold">
                                          <p:stCondLst>
                                            <p:cond delay="500"/>
                                          </p:stCondLst>
                                        </p:cTn>
                                        <p:tgtEl>
                                          <p:spTgt spid="228"/>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230"/>
                                        </p:tgtEl>
                                        <p:attrNameLst>
                                          <p:attrName>style.visibility</p:attrName>
                                        </p:attrNameLst>
                                      </p:cBhvr>
                                      <p:to>
                                        <p:strVal val="visible"/>
                                      </p:to>
                                    </p:set>
                                    <p:animEffect transition="in" filter="fade">
                                      <p:cBhvr>
                                        <p:cTn id="143" dur="500"/>
                                        <p:tgtEl>
                                          <p:spTgt spid="230"/>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nodeType="clickEffect">
                                  <p:stCondLst>
                                    <p:cond delay="0"/>
                                  </p:stCondLst>
                                  <p:childTnLst>
                                    <p:animEffect transition="out" filter="fade">
                                      <p:cBhvr>
                                        <p:cTn id="147" dur="500"/>
                                        <p:tgtEl>
                                          <p:spTgt spid="230"/>
                                        </p:tgtEl>
                                      </p:cBhvr>
                                    </p:animEffect>
                                    <p:set>
                                      <p:cBhvr>
                                        <p:cTn id="148" dur="1" fill="hold">
                                          <p:stCondLst>
                                            <p:cond delay="500"/>
                                          </p:stCondLst>
                                        </p:cTn>
                                        <p:tgtEl>
                                          <p:spTgt spid="2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37"/>
        <p:cNvGrpSpPr/>
        <p:nvPr/>
      </p:nvGrpSpPr>
      <p:grpSpPr>
        <a:xfrm>
          <a:off x="0" y="0"/>
          <a:ext cx="0" cy="0"/>
          <a:chOff x="0" y="0"/>
          <a:chExt cx="0" cy="0"/>
        </a:xfrm>
      </p:grpSpPr>
      <p:sp>
        <p:nvSpPr>
          <p:cNvPr id="238" name="Google Shape;238;p34"/>
          <p:cNvSpPr txBox="1">
            <a:spLocks noGrp="1"/>
          </p:cNvSpPr>
          <p:nvPr>
            <p:ph type="title"/>
          </p:nvPr>
        </p:nvSpPr>
        <p:spPr>
          <a:xfrm>
            <a:off x="457200" y="205978"/>
            <a:ext cx="8229600" cy="85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a:t>TASK</a:t>
            </a:r>
            <a:endParaRPr/>
          </a:p>
        </p:txBody>
      </p:sp>
      <p:sp>
        <p:nvSpPr>
          <p:cNvPr id="239" name="Google Shape;239;p34"/>
          <p:cNvSpPr txBox="1">
            <a:spLocks noGrp="1"/>
          </p:cNvSpPr>
          <p:nvPr>
            <p:ph type="body" idx="1"/>
          </p:nvPr>
        </p:nvSpPr>
        <p:spPr>
          <a:xfrm>
            <a:off x="457200" y="1200150"/>
            <a:ext cx="8229600" cy="3394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Create a presentation:</a:t>
            </a:r>
            <a:endParaRPr dirty="0"/>
          </a:p>
          <a:p>
            <a:pPr marL="0" lvl="0" indent="0" algn="l" rtl="0">
              <a:spcBef>
                <a:spcPts val="360"/>
              </a:spcBef>
              <a:spcAft>
                <a:spcPts val="0"/>
              </a:spcAft>
              <a:buNone/>
            </a:pPr>
            <a:r>
              <a:rPr lang="en-GB" dirty="0"/>
              <a:t>Find examples of each camera shot, distance and composition and label it with a description of the effect it creates. </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Choosing Camera Shots</a:t>
            </a:r>
            <a:endParaRPr/>
          </a:p>
        </p:txBody>
      </p:sp>
      <p:sp>
        <p:nvSpPr>
          <p:cNvPr id="79" name="Google Shape;79;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A media producer will choose a particular shot depending on the effect they want to convey to the audience.  </a:t>
            </a:r>
            <a:endParaRPr>
              <a:solidFill>
                <a:srgbClr val="000000"/>
              </a:solidFill>
            </a:endParaRPr>
          </a:p>
          <a:p>
            <a:pPr marL="0" lvl="0" indent="0" algn="l" rtl="0">
              <a:spcBef>
                <a:spcPts val="1600"/>
              </a:spcBef>
              <a:spcAft>
                <a:spcPts val="0"/>
              </a:spcAft>
              <a:buNone/>
            </a:pPr>
            <a:r>
              <a:rPr lang="en-GB">
                <a:solidFill>
                  <a:srgbClr val="000000"/>
                </a:solidFill>
              </a:rPr>
              <a:t>Distance: The closer we are to the subject, the more detail we can see, and our relationship with the subject is more intense. </a:t>
            </a:r>
            <a:endParaRPr>
              <a:solidFill>
                <a:srgbClr val="000000"/>
              </a:solidFill>
            </a:endParaRPr>
          </a:p>
          <a:p>
            <a:pPr marL="0" lvl="0" indent="0" algn="l" rtl="0">
              <a:spcBef>
                <a:spcPts val="1600"/>
              </a:spcBef>
              <a:spcAft>
                <a:spcPts val="0"/>
              </a:spcAft>
              <a:buNone/>
            </a:pPr>
            <a:r>
              <a:rPr lang="en-GB">
                <a:solidFill>
                  <a:srgbClr val="000000"/>
                </a:solidFill>
              </a:rPr>
              <a:t>Angle: Angles can change the status of the audience in relation to the subject.  They can also disrupt the audience.</a:t>
            </a:r>
            <a:endParaRPr>
              <a:solidFill>
                <a:srgbClr val="000000"/>
              </a:solidFill>
            </a:endParaRPr>
          </a:p>
          <a:p>
            <a:pPr marL="0" lvl="0" indent="0" algn="l" rtl="0">
              <a:spcBef>
                <a:spcPts val="1600"/>
              </a:spcBef>
              <a:spcAft>
                <a:spcPts val="0"/>
              </a:spcAft>
              <a:buNone/>
            </a:pPr>
            <a:r>
              <a:rPr lang="en-GB">
                <a:solidFill>
                  <a:srgbClr val="000000"/>
                </a:solidFill>
              </a:rPr>
              <a:t>Look at the following angles and their purpose.</a:t>
            </a:r>
            <a:endParaRPr>
              <a:solidFill>
                <a:srgbClr val="000000"/>
              </a:solidFill>
            </a:endParaRPr>
          </a:p>
          <a:p>
            <a:pPr marL="0" lvl="0" indent="0" algn="l" rtl="0">
              <a:spcBef>
                <a:spcPts val="1600"/>
              </a:spcBef>
              <a:spcAft>
                <a:spcPts val="0"/>
              </a:spcAft>
              <a:buNone/>
            </a:pPr>
            <a:r>
              <a:rPr lang="en-GB">
                <a:solidFill>
                  <a:srgbClr val="000000"/>
                </a:solidFill>
              </a:rPr>
              <a:t>  </a:t>
            </a:r>
            <a:endParaRPr>
              <a:solidFill>
                <a:srgbClr val="000000"/>
              </a:solidFill>
            </a:endParaRPr>
          </a:p>
          <a:p>
            <a:pPr marL="0" lvl="0" indent="0" algn="l" rtl="0">
              <a:spcBef>
                <a:spcPts val="1600"/>
              </a:spcBef>
              <a:spcAft>
                <a:spcPts val="1600"/>
              </a:spcAft>
              <a:buNone/>
            </a:pPr>
            <a:endParaRPr>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4"/>
        <p:cNvGrpSpPr/>
        <p:nvPr/>
      </p:nvGrpSpPr>
      <p:grpSpPr>
        <a:xfrm>
          <a:off x="0" y="0"/>
          <a:ext cx="0" cy="0"/>
          <a:chOff x="0" y="0"/>
          <a:chExt cx="0" cy="0"/>
        </a:xfrm>
      </p:grpSpPr>
      <p:pic>
        <p:nvPicPr>
          <p:cNvPr id="85" name="Google Shape;85;p17" descr="cropping_view"/>
          <p:cNvPicPr preferRelativeResize="0"/>
          <p:nvPr/>
        </p:nvPicPr>
        <p:blipFill rotWithShape="1">
          <a:blip r:embed="rId3">
            <a:alphaModFix/>
          </a:blip>
          <a:srcRect/>
          <a:stretch/>
        </p:blipFill>
        <p:spPr>
          <a:xfrm>
            <a:off x="468313" y="1221581"/>
            <a:ext cx="2808684" cy="2222897"/>
          </a:xfrm>
          <a:prstGeom prst="rect">
            <a:avLst/>
          </a:prstGeom>
          <a:noFill/>
          <a:ln>
            <a:noFill/>
          </a:ln>
        </p:spPr>
      </p:pic>
      <p:pic>
        <p:nvPicPr>
          <p:cNvPr id="86" name="Google Shape;86;p17" descr="Landscape"/>
          <p:cNvPicPr preferRelativeResize="0"/>
          <p:nvPr/>
        </p:nvPicPr>
        <p:blipFill rotWithShape="1">
          <a:blip r:embed="rId4">
            <a:alphaModFix/>
          </a:blip>
          <a:srcRect/>
          <a:stretch/>
        </p:blipFill>
        <p:spPr>
          <a:xfrm>
            <a:off x="4356100" y="1168003"/>
            <a:ext cx="3348035" cy="2277666"/>
          </a:xfrm>
          <a:prstGeom prst="rect">
            <a:avLst/>
          </a:prstGeom>
          <a:noFill/>
          <a:ln>
            <a:noFill/>
          </a:ln>
        </p:spPr>
      </p:pic>
      <p:sp>
        <p:nvSpPr>
          <p:cNvPr id="87" name="Google Shape;87;p17"/>
          <p:cNvSpPr txBox="1"/>
          <p:nvPr/>
        </p:nvSpPr>
        <p:spPr>
          <a:xfrm>
            <a:off x="1115616" y="3975497"/>
            <a:ext cx="6624600" cy="8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3200" b="1" i="0" u="none" strike="noStrike" cap="none">
                <a:solidFill>
                  <a:schemeClr val="dk1"/>
                </a:solidFill>
                <a:latin typeface="Arial"/>
                <a:ea typeface="Arial"/>
                <a:cs typeface="Arial"/>
                <a:sym typeface="Arial"/>
              </a:rPr>
              <a:t>Extreme Long shot/ Establishing shot</a:t>
            </a:r>
            <a:endParaRPr/>
          </a:p>
        </p:txBody>
      </p:sp>
      <p:sp>
        <p:nvSpPr>
          <p:cNvPr id="88" name="Google Shape;88;p17"/>
          <p:cNvSpPr txBox="1"/>
          <p:nvPr/>
        </p:nvSpPr>
        <p:spPr>
          <a:xfrm>
            <a:off x="1515600" y="214700"/>
            <a:ext cx="51276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This shot helps us to see everything in the frame.  We feel very distant and separate from the subject.  It is often used at the beginning of a sequence to let us know where the scene is set.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3"/>
        <p:cNvGrpSpPr/>
        <p:nvPr/>
      </p:nvGrpSpPr>
      <p:grpSpPr>
        <a:xfrm>
          <a:off x="0" y="0"/>
          <a:ext cx="0" cy="0"/>
          <a:chOff x="0" y="0"/>
          <a:chExt cx="0" cy="0"/>
        </a:xfrm>
      </p:grpSpPr>
      <p:pic>
        <p:nvPicPr>
          <p:cNvPr id="94" name="Google Shape;94;p18" descr="http://www.denimology.com/2009/04/david-beckham-prps-jeans_cipriani_1.jpg"/>
          <p:cNvPicPr preferRelativeResize="0"/>
          <p:nvPr/>
        </p:nvPicPr>
        <p:blipFill rotWithShape="1">
          <a:blip r:embed="rId3">
            <a:alphaModFix/>
          </a:blip>
          <a:srcRect/>
          <a:stretch/>
        </p:blipFill>
        <p:spPr>
          <a:xfrm>
            <a:off x="6552150" y="653650"/>
            <a:ext cx="1993107" cy="3836193"/>
          </a:xfrm>
          <a:prstGeom prst="rect">
            <a:avLst/>
          </a:prstGeom>
          <a:noFill/>
          <a:ln>
            <a:noFill/>
          </a:ln>
        </p:spPr>
      </p:pic>
      <p:sp>
        <p:nvSpPr>
          <p:cNvPr id="95" name="Google Shape;95;p18"/>
          <p:cNvSpPr/>
          <p:nvPr/>
        </p:nvSpPr>
        <p:spPr>
          <a:xfrm>
            <a:off x="555969" y="805329"/>
            <a:ext cx="2467200" cy="48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3600" b="1" i="0" u="none" strike="noStrike" cap="none">
                <a:solidFill>
                  <a:schemeClr val="dk1"/>
                </a:solidFill>
                <a:latin typeface="Arial"/>
                <a:ea typeface="Arial"/>
                <a:cs typeface="Arial"/>
                <a:sym typeface="Arial"/>
              </a:rPr>
              <a:t>Long Shot</a:t>
            </a:r>
            <a:endParaRPr/>
          </a:p>
        </p:txBody>
      </p:sp>
      <p:graphicFrame>
        <p:nvGraphicFramePr>
          <p:cNvPr id="96" name="Google Shape;96;p18"/>
          <p:cNvGraphicFramePr/>
          <p:nvPr/>
        </p:nvGraphicFramePr>
        <p:xfrm>
          <a:off x="3535525" y="653650"/>
          <a:ext cx="2647950" cy="1266825"/>
        </p:xfrm>
        <a:graphic>
          <a:graphicData uri="http://schemas.openxmlformats.org/drawingml/2006/table">
            <a:tbl>
              <a:tblPr>
                <a:noFill/>
                <a:tableStyleId>{C4182FC3-706F-401E-87DA-094FFA4B29F5}</a:tableStyleId>
              </a:tblPr>
              <a:tblGrid>
                <a:gridCol w="2647950"/>
              </a:tblGrid>
              <a:tr h="1266825">
                <a:tc>
                  <a:txBody>
                    <a:bodyPr/>
                    <a:lstStyle/>
                    <a:p>
                      <a:pPr marL="0" lvl="0" indent="0" algn="l" rtl="0">
                        <a:lnSpc>
                          <a:spcPct val="115000"/>
                        </a:lnSpc>
                        <a:spcBef>
                          <a:spcPts val="1200"/>
                        </a:spcBef>
                        <a:spcAft>
                          <a:spcPts val="0"/>
                        </a:spcAft>
                        <a:buNone/>
                      </a:pPr>
                      <a:r>
                        <a:rPr lang="en-GB"/>
                        <a:t>It allows the audience to see all of the subject and some of the background</a:t>
                      </a:r>
                      <a:endParaRPr/>
                    </a:p>
                  </a:txBody>
                  <a:tcPr marL="68575" marR="68575" marT="91425" marB="91425">
                    <a:lnL w="12650" cap="flat" cmpd="sng">
                      <a:solidFill>
                        <a:srgbClr val="000000">
                          <a:alpha val="0"/>
                        </a:srgbClr>
                      </a:solidFill>
                      <a:prstDash val="solid"/>
                      <a:round/>
                      <a:headEnd type="none" w="sm" len="sm"/>
                      <a:tailEnd type="none" w="sm" len="sm"/>
                    </a:lnL>
                    <a:lnR w="12650" cap="flat" cmpd="sng">
                      <a:solidFill>
                        <a:srgbClr val="000000">
                          <a:alpha val="0"/>
                        </a:srgbClr>
                      </a:solidFill>
                      <a:prstDash val="solid"/>
                      <a:round/>
                      <a:headEnd type="none" w="sm" len="sm"/>
                      <a:tailEnd type="none" w="sm" len="sm"/>
                    </a:lnR>
                    <a:lnT w="12650" cap="flat" cmpd="sng">
                      <a:solidFill>
                        <a:srgbClr val="000000">
                          <a:alpha val="0"/>
                        </a:srgbClr>
                      </a:solidFill>
                      <a:prstDash val="solid"/>
                      <a:round/>
                      <a:headEnd type="none" w="sm" len="sm"/>
                      <a:tailEnd type="none" w="sm" len="sm"/>
                    </a:lnT>
                    <a:lnB w="12650" cap="flat" cmpd="sng">
                      <a:solidFill>
                        <a:srgbClr val="000000">
                          <a:alpha val="0"/>
                        </a:srgbClr>
                      </a:solidFill>
                      <a:prstDash val="solid"/>
                      <a:round/>
                      <a:headEnd type="none" w="sm" len="sm"/>
                      <a:tailEnd type="none" w="sm" len="sm"/>
                    </a:lnB>
                  </a:tcPr>
                </a:tc>
              </a:tr>
            </a:tbl>
          </a:graphicData>
        </a:graphic>
      </p:graphicFrame>
      <p:pic>
        <p:nvPicPr>
          <p:cNvPr id="97" name="Google Shape;97;p18"/>
          <p:cNvPicPr preferRelativeResize="0"/>
          <p:nvPr/>
        </p:nvPicPr>
        <p:blipFill>
          <a:blip r:embed="rId4">
            <a:alphaModFix/>
          </a:blip>
          <a:stretch>
            <a:fillRect/>
          </a:stretch>
        </p:blipFill>
        <p:spPr>
          <a:xfrm>
            <a:off x="252600" y="2260750"/>
            <a:ext cx="6061301" cy="25507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1"/>
        <p:cNvGrpSpPr/>
        <p:nvPr/>
      </p:nvGrpSpPr>
      <p:grpSpPr>
        <a:xfrm>
          <a:off x="0" y="0"/>
          <a:ext cx="0" cy="0"/>
          <a:chOff x="0" y="0"/>
          <a:chExt cx="0" cy="0"/>
        </a:xfrm>
      </p:grpSpPr>
      <p:pic>
        <p:nvPicPr>
          <p:cNvPr id="102" name="Google Shape;102;p19" descr="cropping_upright"/>
          <p:cNvPicPr preferRelativeResize="0"/>
          <p:nvPr/>
        </p:nvPicPr>
        <p:blipFill rotWithShape="1">
          <a:blip r:embed="rId3">
            <a:alphaModFix/>
          </a:blip>
          <a:srcRect/>
          <a:stretch/>
        </p:blipFill>
        <p:spPr>
          <a:xfrm>
            <a:off x="3059113" y="844153"/>
            <a:ext cx="2312194" cy="3078956"/>
          </a:xfrm>
          <a:prstGeom prst="rect">
            <a:avLst/>
          </a:prstGeom>
          <a:noFill/>
          <a:ln>
            <a:noFill/>
          </a:ln>
        </p:spPr>
      </p:pic>
      <p:sp>
        <p:nvSpPr>
          <p:cNvPr id="103" name="Google Shape;103;p19"/>
          <p:cNvSpPr txBox="1"/>
          <p:nvPr/>
        </p:nvSpPr>
        <p:spPr>
          <a:xfrm>
            <a:off x="1979712" y="4083918"/>
            <a:ext cx="4968900" cy="5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000" b="1" i="0" u="none" strike="noStrike" cap="none">
                <a:solidFill>
                  <a:schemeClr val="dk1"/>
                </a:solidFill>
                <a:latin typeface="Arial"/>
                <a:ea typeface="Arial"/>
                <a:cs typeface="Arial"/>
                <a:sym typeface="Arial"/>
              </a:rPr>
              <a:t>Medium Long Shot</a:t>
            </a:r>
            <a:endParaRPr/>
          </a:p>
        </p:txBody>
      </p:sp>
      <p:graphicFrame>
        <p:nvGraphicFramePr>
          <p:cNvPr id="104" name="Google Shape;104;p19"/>
          <p:cNvGraphicFramePr/>
          <p:nvPr/>
        </p:nvGraphicFramePr>
        <p:xfrm>
          <a:off x="6113700" y="1428000"/>
          <a:ext cx="2647950" cy="1655034"/>
        </p:xfrm>
        <a:graphic>
          <a:graphicData uri="http://schemas.openxmlformats.org/drawingml/2006/table">
            <a:tbl>
              <a:tblPr>
                <a:noFill/>
                <a:tableStyleId>{C4182FC3-706F-401E-87DA-094FFA4B29F5}</a:tableStyleId>
              </a:tblPr>
              <a:tblGrid>
                <a:gridCol w="2647950"/>
              </a:tblGrid>
              <a:tr h="523875">
                <a:tc>
                  <a:txBody>
                    <a:bodyPr/>
                    <a:lstStyle/>
                    <a:p>
                      <a:pPr marL="0" lvl="0" indent="0" algn="l" rtl="0">
                        <a:lnSpc>
                          <a:spcPct val="115000"/>
                        </a:lnSpc>
                        <a:spcBef>
                          <a:spcPts val="1200"/>
                        </a:spcBef>
                        <a:spcAft>
                          <a:spcPts val="0"/>
                        </a:spcAft>
                        <a:buNone/>
                      </a:pPr>
                      <a:r>
                        <a:rPr lang="en-GB"/>
                        <a:t>The audience is at a distance from the subject but we can still see features.  It allows you to see facial expressions, but also some upper body movement and gesture.</a:t>
                      </a:r>
                      <a:endParaRPr/>
                    </a:p>
                  </a:txBody>
                  <a:tcPr marL="68575" marR="68575" marT="91425" marB="91425">
                    <a:lnL w="12650" cap="flat" cmpd="sng">
                      <a:solidFill>
                        <a:srgbClr val="000000">
                          <a:alpha val="0"/>
                        </a:srgbClr>
                      </a:solidFill>
                      <a:prstDash val="solid"/>
                      <a:round/>
                      <a:headEnd type="none" w="sm" len="sm"/>
                      <a:tailEnd type="none" w="sm" len="sm"/>
                    </a:lnL>
                    <a:lnR w="12650" cap="flat" cmpd="sng">
                      <a:solidFill>
                        <a:srgbClr val="000000">
                          <a:alpha val="0"/>
                        </a:srgbClr>
                      </a:solidFill>
                      <a:prstDash val="solid"/>
                      <a:round/>
                      <a:headEnd type="none" w="sm" len="sm"/>
                      <a:tailEnd type="none" w="sm" len="sm"/>
                    </a:lnR>
                    <a:lnT w="12650" cap="flat" cmpd="sng">
                      <a:solidFill>
                        <a:srgbClr val="000000">
                          <a:alpha val="0"/>
                        </a:srgbClr>
                      </a:solidFill>
                      <a:prstDash val="solid"/>
                      <a:round/>
                      <a:headEnd type="none" w="sm" len="sm"/>
                      <a:tailEnd type="none" w="sm" len="sm"/>
                    </a:lnT>
                    <a:lnB w="12650" cap="flat" cmpd="sng">
                      <a:solidFill>
                        <a:srgbClr val="000000">
                          <a:alpha val="0"/>
                        </a:srgbClr>
                      </a:solidFill>
                      <a:prstDash val="solid"/>
                      <a:round/>
                      <a:headEnd type="none" w="sm" len="sm"/>
                      <a:tailEnd type="none" w="sm" len="sm"/>
                    </a:lnB>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9"/>
        <p:cNvGrpSpPr/>
        <p:nvPr/>
      </p:nvGrpSpPr>
      <p:grpSpPr>
        <a:xfrm>
          <a:off x="0" y="0"/>
          <a:ext cx="0" cy="0"/>
          <a:chOff x="0" y="0"/>
          <a:chExt cx="0" cy="0"/>
        </a:xfrm>
      </p:grpSpPr>
      <p:sp>
        <p:nvSpPr>
          <p:cNvPr id="110" name="Google Shape;110;p20"/>
          <p:cNvSpPr txBox="1"/>
          <p:nvPr/>
        </p:nvSpPr>
        <p:spPr>
          <a:xfrm>
            <a:off x="2771775" y="3921919"/>
            <a:ext cx="4968900" cy="5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000" b="1" i="0" u="none" strike="noStrike" cap="none">
                <a:solidFill>
                  <a:schemeClr val="dk1"/>
                </a:solidFill>
                <a:latin typeface="Arial"/>
                <a:ea typeface="Arial"/>
                <a:cs typeface="Arial"/>
                <a:sym typeface="Arial"/>
              </a:rPr>
              <a:t>Medium Shot</a:t>
            </a:r>
            <a:endParaRPr/>
          </a:p>
        </p:txBody>
      </p:sp>
      <p:pic>
        <p:nvPicPr>
          <p:cNvPr id="111" name="Google Shape;111;p20" descr="http://4.bp.blogspot.com/_oigT0GOX_oY/TUkRvvvQy6I/AAAAAAAAAtY/EKmMzF41MDA/s1600/The-best-top-desktop-selena-gomez-wallpapers-selena-gomez-wallpaper-hd-24.jpg"/>
          <p:cNvPicPr preferRelativeResize="0"/>
          <p:nvPr/>
        </p:nvPicPr>
        <p:blipFill rotWithShape="1">
          <a:blip r:embed="rId3">
            <a:alphaModFix/>
          </a:blip>
          <a:srcRect/>
          <a:stretch/>
        </p:blipFill>
        <p:spPr>
          <a:xfrm>
            <a:off x="1627639" y="249492"/>
            <a:ext cx="4572000" cy="3429000"/>
          </a:xfrm>
          <a:prstGeom prst="rect">
            <a:avLst/>
          </a:prstGeom>
          <a:noFill/>
          <a:ln>
            <a:noFill/>
          </a:ln>
        </p:spPr>
      </p:pic>
      <p:sp>
        <p:nvSpPr>
          <p:cNvPr id="112" name="Google Shape;112;p20"/>
          <p:cNvSpPr txBox="1"/>
          <p:nvPr/>
        </p:nvSpPr>
        <p:spPr>
          <a:xfrm>
            <a:off x="6668550" y="808300"/>
            <a:ext cx="20385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The audience feels close to the subject but can see some of the background which helps to put the subject in a setting/context.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7"/>
        <p:cNvGrpSpPr/>
        <p:nvPr/>
      </p:nvGrpSpPr>
      <p:grpSpPr>
        <a:xfrm>
          <a:off x="0" y="0"/>
          <a:ext cx="0" cy="0"/>
          <a:chOff x="0" y="0"/>
          <a:chExt cx="0" cy="0"/>
        </a:xfrm>
      </p:grpSpPr>
      <p:pic>
        <p:nvPicPr>
          <p:cNvPr id="118" name="Google Shape;118;p21"/>
          <p:cNvPicPr preferRelativeResize="0"/>
          <p:nvPr/>
        </p:nvPicPr>
        <p:blipFill rotWithShape="1">
          <a:blip r:embed="rId3">
            <a:alphaModFix/>
          </a:blip>
          <a:srcRect/>
          <a:stretch/>
        </p:blipFill>
        <p:spPr>
          <a:xfrm>
            <a:off x="354703" y="546773"/>
            <a:ext cx="3915366" cy="2446975"/>
          </a:xfrm>
          <a:prstGeom prst="rect">
            <a:avLst/>
          </a:prstGeom>
          <a:noFill/>
          <a:ln>
            <a:noFill/>
          </a:ln>
        </p:spPr>
      </p:pic>
      <p:sp>
        <p:nvSpPr>
          <p:cNvPr id="119" name="Google Shape;119;p21"/>
          <p:cNvSpPr txBox="1"/>
          <p:nvPr/>
        </p:nvSpPr>
        <p:spPr>
          <a:xfrm>
            <a:off x="656635" y="3295233"/>
            <a:ext cx="4968900" cy="5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000" b="1" i="0" u="none" strike="noStrike" cap="none">
                <a:solidFill>
                  <a:schemeClr val="dk1"/>
                </a:solidFill>
                <a:latin typeface="Arial"/>
                <a:ea typeface="Arial"/>
                <a:cs typeface="Arial"/>
                <a:sym typeface="Arial"/>
              </a:rPr>
              <a:t>Close Up</a:t>
            </a:r>
            <a:endParaRPr/>
          </a:p>
        </p:txBody>
      </p:sp>
      <p:graphicFrame>
        <p:nvGraphicFramePr>
          <p:cNvPr id="120" name="Google Shape;120;p21"/>
          <p:cNvGraphicFramePr/>
          <p:nvPr/>
        </p:nvGraphicFramePr>
        <p:xfrm>
          <a:off x="5406425" y="859675"/>
          <a:ext cx="2647950" cy="1655034"/>
        </p:xfrm>
        <a:graphic>
          <a:graphicData uri="http://schemas.openxmlformats.org/drawingml/2006/table">
            <a:tbl>
              <a:tblPr>
                <a:noFill/>
                <a:tableStyleId>{C4182FC3-706F-401E-87DA-094FFA4B29F5}</a:tableStyleId>
              </a:tblPr>
              <a:tblGrid>
                <a:gridCol w="2647950"/>
              </a:tblGrid>
              <a:tr h="866775">
                <a:tc>
                  <a:txBody>
                    <a:bodyPr/>
                    <a:lstStyle/>
                    <a:p>
                      <a:pPr marL="0" lvl="0" indent="0" algn="l" rtl="0">
                        <a:lnSpc>
                          <a:spcPct val="115000"/>
                        </a:lnSpc>
                        <a:spcBef>
                          <a:spcPts val="1200"/>
                        </a:spcBef>
                        <a:spcAft>
                          <a:spcPts val="0"/>
                        </a:spcAft>
                        <a:buNone/>
                      </a:pPr>
                      <a:r>
                        <a:rPr lang="en-GB"/>
                        <a:t>The audience feels close and intimate with the subject.  It helps us focus on a person’s thoughts and feelings.  It is used to signal that something is important.</a:t>
                      </a:r>
                      <a:endParaRPr/>
                    </a:p>
                  </a:txBody>
                  <a:tcPr marL="68575" marR="68575" marT="91425" marB="91425">
                    <a:lnL w="12650" cap="flat" cmpd="sng">
                      <a:solidFill>
                        <a:srgbClr val="000000">
                          <a:alpha val="0"/>
                        </a:srgbClr>
                      </a:solidFill>
                      <a:prstDash val="solid"/>
                      <a:round/>
                      <a:headEnd type="none" w="sm" len="sm"/>
                      <a:tailEnd type="none" w="sm" len="sm"/>
                    </a:lnL>
                    <a:lnR w="12650" cap="flat" cmpd="sng">
                      <a:solidFill>
                        <a:srgbClr val="000000">
                          <a:alpha val="0"/>
                        </a:srgbClr>
                      </a:solidFill>
                      <a:prstDash val="solid"/>
                      <a:round/>
                      <a:headEnd type="none" w="sm" len="sm"/>
                      <a:tailEnd type="none" w="sm" len="sm"/>
                    </a:lnR>
                    <a:lnT w="12650" cap="flat" cmpd="sng">
                      <a:solidFill>
                        <a:srgbClr val="000000">
                          <a:alpha val="0"/>
                        </a:srgbClr>
                      </a:solidFill>
                      <a:prstDash val="solid"/>
                      <a:round/>
                      <a:headEnd type="none" w="sm" len="sm"/>
                      <a:tailEnd type="none" w="sm" len="sm"/>
                    </a:lnT>
                    <a:lnB w="12650" cap="flat" cmpd="sng">
                      <a:solidFill>
                        <a:srgbClr val="000000">
                          <a:alpha val="0"/>
                        </a:srgbClr>
                      </a:solidFill>
                      <a:prstDash val="solid"/>
                      <a:round/>
                      <a:headEnd type="none" w="sm" len="sm"/>
                      <a:tailEnd type="none" w="sm" len="sm"/>
                    </a:lnB>
                  </a:tcPr>
                </a:tc>
              </a:tr>
            </a:tbl>
          </a:graphicData>
        </a:graphic>
      </p:graphicFrame>
      <p:pic>
        <p:nvPicPr>
          <p:cNvPr id="121" name="Google Shape;121;p21"/>
          <p:cNvPicPr preferRelativeResize="0"/>
          <p:nvPr/>
        </p:nvPicPr>
        <p:blipFill>
          <a:blip r:embed="rId4">
            <a:alphaModFix/>
          </a:blip>
          <a:stretch>
            <a:fillRect/>
          </a:stretch>
        </p:blipFill>
        <p:spPr>
          <a:xfrm>
            <a:off x="3682525" y="2680821"/>
            <a:ext cx="4968902" cy="209108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6"/>
        <p:cNvGrpSpPr/>
        <p:nvPr/>
      </p:nvGrpSpPr>
      <p:grpSpPr>
        <a:xfrm>
          <a:off x="0" y="0"/>
          <a:ext cx="0" cy="0"/>
          <a:chOff x="0" y="0"/>
          <a:chExt cx="0" cy="0"/>
        </a:xfrm>
      </p:grpSpPr>
      <p:sp>
        <p:nvSpPr>
          <p:cNvPr id="127" name="Google Shape;127;p22"/>
          <p:cNvSpPr txBox="1"/>
          <p:nvPr/>
        </p:nvSpPr>
        <p:spPr>
          <a:xfrm>
            <a:off x="2020887" y="3915060"/>
            <a:ext cx="4968900" cy="5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000" b="1" i="0" u="none" strike="noStrike" cap="none">
                <a:solidFill>
                  <a:schemeClr val="dk1"/>
                </a:solidFill>
                <a:latin typeface="Arial"/>
                <a:ea typeface="Arial"/>
                <a:cs typeface="Arial"/>
                <a:sym typeface="Arial"/>
              </a:rPr>
              <a:t>Big Close Up</a:t>
            </a:r>
            <a:endParaRPr/>
          </a:p>
        </p:txBody>
      </p:sp>
      <p:pic>
        <p:nvPicPr>
          <p:cNvPr id="128" name="Google Shape;128;p22" descr="http://www.rollonfriday.com/Images/CharityCase/Images/lady-gaga-poker-face.jpg"/>
          <p:cNvPicPr preferRelativeResize="0"/>
          <p:nvPr/>
        </p:nvPicPr>
        <p:blipFill rotWithShape="1">
          <a:blip r:embed="rId3">
            <a:alphaModFix/>
          </a:blip>
          <a:srcRect/>
          <a:stretch/>
        </p:blipFill>
        <p:spPr>
          <a:xfrm>
            <a:off x="2124075" y="1113235"/>
            <a:ext cx="3571875" cy="2428875"/>
          </a:xfrm>
          <a:prstGeom prst="rect">
            <a:avLst/>
          </a:prstGeom>
          <a:noFill/>
          <a:ln>
            <a:noFill/>
          </a:ln>
        </p:spPr>
      </p:pic>
      <p:graphicFrame>
        <p:nvGraphicFramePr>
          <p:cNvPr id="129" name="Google Shape;129;p22"/>
          <p:cNvGraphicFramePr/>
          <p:nvPr/>
        </p:nvGraphicFramePr>
        <p:xfrm>
          <a:off x="6050525" y="1113225"/>
          <a:ext cx="2647950" cy="1409670"/>
        </p:xfrm>
        <a:graphic>
          <a:graphicData uri="http://schemas.openxmlformats.org/drawingml/2006/table">
            <a:tbl>
              <a:tblPr>
                <a:noFill/>
                <a:tableStyleId>{C4182FC3-706F-401E-87DA-094FFA4B29F5}</a:tableStyleId>
              </a:tblPr>
              <a:tblGrid>
                <a:gridCol w="2647950"/>
              </a:tblGrid>
              <a:tr h="695325">
                <a:tc>
                  <a:txBody>
                    <a:bodyPr/>
                    <a:lstStyle/>
                    <a:p>
                      <a:pPr marL="0" lvl="0" indent="0" algn="l" rtl="0">
                        <a:lnSpc>
                          <a:spcPct val="115000"/>
                        </a:lnSpc>
                        <a:spcBef>
                          <a:spcPts val="1200"/>
                        </a:spcBef>
                        <a:spcAft>
                          <a:spcPts val="0"/>
                        </a:spcAft>
                        <a:buNone/>
                      </a:pPr>
                      <a:r>
                        <a:rPr lang="en-GB"/>
                        <a:t>The audience feels very close and intimate to the subject.  The way the shot is cropped can be used to create an artistic effect.</a:t>
                      </a:r>
                      <a:endParaRPr/>
                    </a:p>
                  </a:txBody>
                  <a:tcPr marL="68575" marR="68575" marT="91425" marB="91425">
                    <a:lnL w="12650" cap="flat" cmpd="sng">
                      <a:solidFill>
                        <a:srgbClr val="000000">
                          <a:alpha val="0"/>
                        </a:srgbClr>
                      </a:solidFill>
                      <a:prstDash val="solid"/>
                      <a:round/>
                      <a:headEnd type="none" w="sm" len="sm"/>
                      <a:tailEnd type="none" w="sm" len="sm"/>
                    </a:lnL>
                    <a:lnR w="12650" cap="flat" cmpd="sng">
                      <a:solidFill>
                        <a:srgbClr val="000000">
                          <a:alpha val="0"/>
                        </a:srgbClr>
                      </a:solidFill>
                      <a:prstDash val="solid"/>
                      <a:round/>
                      <a:headEnd type="none" w="sm" len="sm"/>
                      <a:tailEnd type="none" w="sm" len="sm"/>
                    </a:lnR>
                    <a:lnT w="12650" cap="flat" cmpd="sng">
                      <a:solidFill>
                        <a:srgbClr val="000000">
                          <a:alpha val="0"/>
                        </a:srgbClr>
                      </a:solidFill>
                      <a:prstDash val="solid"/>
                      <a:round/>
                      <a:headEnd type="none" w="sm" len="sm"/>
                      <a:tailEnd type="none" w="sm" len="sm"/>
                    </a:lnT>
                    <a:lnB w="12650" cap="flat" cmpd="sng">
                      <a:solidFill>
                        <a:srgbClr val="000000">
                          <a:alpha val="0"/>
                        </a:srgbClr>
                      </a:solidFill>
                      <a:prstDash val="solid"/>
                      <a:round/>
                      <a:headEnd type="none" w="sm" len="sm"/>
                      <a:tailEnd type="none" w="sm" len="sm"/>
                    </a:lnB>
                  </a:tcPr>
                </a:tc>
              </a:tr>
            </a:tbl>
          </a:graphicData>
        </a:graphic>
      </p:graphicFrame>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TotalTime>
  <Words>1094</Words>
  <Application>Microsoft Macintosh PowerPoint</Application>
  <PresentationFormat>On-screen Show (16:9)</PresentationFormat>
  <Paragraphs>89</Paragraphs>
  <Slides>21</Slides>
  <Notes>21</Notes>
  <HiddenSlides>0</HiddenSlides>
  <MMClips>0</MMClips>
  <ScaleCrop>false</ScaleCrop>
  <HeadingPairs>
    <vt:vector size="4" baseType="variant">
      <vt:variant>
        <vt:lpstr>Design Template</vt:lpstr>
      </vt:variant>
      <vt:variant>
        <vt:i4>1</vt:i4>
      </vt:variant>
      <vt:variant>
        <vt:lpstr>Slide Titles</vt:lpstr>
      </vt:variant>
      <vt:variant>
        <vt:i4>21</vt:i4>
      </vt:variant>
    </vt:vector>
  </HeadingPairs>
  <TitlesOfParts>
    <vt:vector size="22" baseType="lpstr">
      <vt:lpstr>Simple Light</vt:lpstr>
      <vt:lpstr>Media Language</vt:lpstr>
      <vt:lpstr>Camera shots - Distances and Angles</vt:lpstr>
      <vt:lpstr>Choosing Camera Shots</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Learning Point: Camera - Depth of Field</vt:lpstr>
      <vt:lpstr>Slide 18</vt:lpstr>
      <vt:lpstr>Slide 19</vt:lpstr>
      <vt:lpstr>Slide 20</vt:lpstr>
      <vt:lpstr>TASK</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 Language</dc:title>
  <cp:lastModifiedBy>Marco Baroni</cp:lastModifiedBy>
  <cp:revision>3</cp:revision>
  <dcterms:created xsi:type="dcterms:W3CDTF">2020-05-14T12:24:41Z</dcterms:created>
  <dcterms:modified xsi:type="dcterms:W3CDTF">2020-05-14T13:50:58Z</dcterms:modified>
</cp:coreProperties>
</file>